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8" r:id="rId2"/>
    <p:sldId id="326" r:id="rId3"/>
    <p:sldId id="327" r:id="rId4"/>
    <p:sldId id="328" r:id="rId5"/>
    <p:sldId id="329" r:id="rId6"/>
    <p:sldId id="330" r:id="rId7"/>
    <p:sldId id="298" r:id="rId8"/>
    <p:sldId id="299" r:id="rId9"/>
    <p:sldId id="317" r:id="rId10"/>
    <p:sldId id="323" r:id="rId11"/>
    <p:sldId id="289" r:id="rId12"/>
    <p:sldId id="287" r:id="rId13"/>
    <p:sldId id="288" r:id="rId14"/>
    <p:sldId id="291" r:id="rId15"/>
    <p:sldId id="294" r:id="rId16"/>
    <p:sldId id="313" r:id="rId17"/>
    <p:sldId id="331" r:id="rId18"/>
    <p:sldId id="315" r:id="rId19"/>
    <p:sldId id="332" r:id="rId20"/>
    <p:sldId id="333" r:id="rId21"/>
    <p:sldId id="304" r:id="rId22"/>
    <p:sldId id="302" r:id="rId23"/>
    <p:sldId id="334" r:id="rId24"/>
    <p:sldId id="336" r:id="rId25"/>
    <p:sldId id="335" r:id="rId26"/>
    <p:sldId id="337" r:id="rId27"/>
    <p:sldId id="325" r:id="rId28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10" autoAdjust="0"/>
  </p:normalViewPr>
  <p:slideViewPr>
    <p:cSldViewPr showGuides="1">
      <p:cViewPr>
        <p:scale>
          <a:sx n="120" d="100"/>
          <a:sy n="120" d="100"/>
        </p:scale>
        <p:origin x="-1290" y="-4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01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E9901B-7E26-4433-BADF-40B0F92CFD5F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0E3905-377C-4346-B907-DA16034DE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50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5DD54C-D32A-4EBA-93D1-77406C46E00F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B400DD-7C30-4EBD-95EC-D3D56E474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86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400DD-7C30-4EBD-95EC-D3D56E4743D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91" y="2518174"/>
            <a:ext cx="5513387" cy="564356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2" y="4521200"/>
            <a:ext cx="4193157" cy="381396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2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3" y="3437383"/>
            <a:ext cx="5514509" cy="8487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1"/>
            <a:ext cx="9144000" cy="486608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4420"/>
            <a:ext cx="9144000" cy="269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9" name="Группа 10"/>
          <p:cNvGrpSpPr>
            <a:grpSpLocks/>
          </p:cNvGrpSpPr>
          <p:nvPr userDrawn="1"/>
        </p:nvGrpSpPr>
        <p:grpSpPr bwMode="auto">
          <a:xfrm>
            <a:off x="8362950" y="4911055"/>
            <a:ext cx="406400" cy="180975"/>
            <a:chOff x="5385680" y="6487509"/>
            <a:chExt cx="1039813" cy="461962"/>
          </a:xfrm>
        </p:grpSpPr>
        <p:sp>
          <p:nvSpPr>
            <p:cNvPr id="11" name="Freeform 27"/>
            <p:cNvSpPr>
              <a:spLocks/>
            </p:cNvSpPr>
            <p:nvPr userDrawn="1"/>
          </p:nvSpPr>
          <p:spPr bwMode="auto">
            <a:xfrm>
              <a:off x="6046080" y="6487509"/>
              <a:ext cx="379413" cy="346075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>
              <a:spLocks/>
            </p:cNvSpPr>
            <p:nvPr userDrawn="1"/>
          </p:nvSpPr>
          <p:spPr bwMode="auto">
            <a:xfrm>
              <a:off x="5774618" y="6603396"/>
              <a:ext cx="319087" cy="230188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9"/>
            <p:cNvSpPr>
              <a:spLocks/>
            </p:cNvSpPr>
            <p:nvPr userDrawn="1"/>
          </p:nvSpPr>
          <p:spPr bwMode="auto">
            <a:xfrm>
              <a:off x="5385680" y="6603396"/>
              <a:ext cx="436563" cy="346075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</p:spPr>
        <p:txBody>
          <a:bodyPr/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>
          <a:xfrm>
            <a:off x="0" y="1"/>
            <a:ext cx="9144000" cy="486608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 userDrawn="1"/>
        </p:nvSpPr>
        <p:spPr>
          <a:xfrm>
            <a:off x="0" y="4874420"/>
            <a:ext cx="9144000" cy="269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2" name="Группа 10"/>
          <p:cNvGrpSpPr>
            <a:grpSpLocks/>
          </p:cNvGrpSpPr>
          <p:nvPr userDrawn="1"/>
        </p:nvGrpSpPr>
        <p:grpSpPr bwMode="auto">
          <a:xfrm>
            <a:off x="8362950" y="4911055"/>
            <a:ext cx="406400" cy="180975"/>
            <a:chOff x="5385680" y="6487509"/>
            <a:chExt cx="1039813" cy="461962"/>
          </a:xfrm>
        </p:grpSpPr>
        <p:sp>
          <p:nvSpPr>
            <p:cNvPr id="11" name="Freeform 27"/>
            <p:cNvSpPr>
              <a:spLocks/>
            </p:cNvSpPr>
            <p:nvPr userDrawn="1"/>
          </p:nvSpPr>
          <p:spPr bwMode="auto">
            <a:xfrm>
              <a:off x="6046080" y="6487509"/>
              <a:ext cx="379413" cy="346075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>
              <a:spLocks/>
            </p:cNvSpPr>
            <p:nvPr userDrawn="1"/>
          </p:nvSpPr>
          <p:spPr bwMode="auto">
            <a:xfrm>
              <a:off x="5774618" y="6603396"/>
              <a:ext cx="319087" cy="230188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9"/>
            <p:cNvSpPr>
              <a:spLocks/>
            </p:cNvSpPr>
            <p:nvPr userDrawn="1"/>
          </p:nvSpPr>
          <p:spPr bwMode="auto">
            <a:xfrm>
              <a:off x="5385680" y="6603396"/>
              <a:ext cx="436563" cy="346075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>
          <a:xfrm>
            <a:off x="0" y="1"/>
            <a:ext cx="9144000" cy="486608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 userDrawn="1"/>
        </p:nvSpPr>
        <p:spPr>
          <a:xfrm>
            <a:off x="0" y="4874420"/>
            <a:ext cx="9144000" cy="269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2" name="Группа 10"/>
          <p:cNvGrpSpPr>
            <a:grpSpLocks/>
          </p:cNvGrpSpPr>
          <p:nvPr userDrawn="1"/>
        </p:nvGrpSpPr>
        <p:grpSpPr bwMode="auto">
          <a:xfrm>
            <a:off x="8362950" y="4911055"/>
            <a:ext cx="406400" cy="180975"/>
            <a:chOff x="5385680" y="6487509"/>
            <a:chExt cx="1039813" cy="461962"/>
          </a:xfrm>
        </p:grpSpPr>
        <p:sp>
          <p:nvSpPr>
            <p:cNvPr id="11" name="Freeform 27"/>
            <p:cNvSpPr>
              <a:spLocks/>
            </p:cNvSpPr>
            <p:nvPr userDrawn="1"/>
          </p:nvSpPr>
          <p:spPr bwMode="auto">
            <a:xfrm>
              <a:off x="6046080" y="6487509"/>
              <a:ext cx="379413" cy="346075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>
              <a:spLocks/>
            </p:cNvSpPr>
            <p:nvPr userDrawn="1"/>
          </p:nvSpPr>
          <p:spPr bwMode="auto">
            <a:xfrm>
              <a:off x="5774618" y="6603396"/>
              <a:ext cx="319087" cy="230188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9"/>
            <p:cNvSpPr>
              <a:spLocks/>
            </p:cNvSpPr>
            <p:nvPr userDrawn="1"/>
          </p:nvSpPr>
          <p:spPr bwMode="auto">
            <a:xfrm>
              <a:off x="5385680" y="6603396"/>
              <a:ext cx="436563" cy="346075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6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9" y="1437625"/>
            <a:ext cx="8529889" cy="329563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6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2" y="1352278"/>
            <a:ext cx="420671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2" y="1352278"/>
            <a:ext cx="419647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4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8" y="1284686"/>
            <a:ext cx="7013575" cy="33480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4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8" y="128468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2" y="1285876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4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-17463" y="-33338"/>
            <a:ext cx="9161463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80"/>
            <a:ext cx="8229600" cy="8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Нажмите для редактирования</a:t>
            </a:r>
          </a:p>
          <a:p>
            <a:pPr lvl="0"/>
            <a:r>
              <a:rPr lang="ru-RU" dirty="0" smtClean="0"/>
              <a:t>Нажмите для ввода текста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880372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1616" y="4929040"/>
            <a:ext cx="2301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5A8B237C-2DB2-42C9-944A-4EF381EEF8FC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smtClean="0">
              <a:latin typeface="Verdana" charset="0"/>
              <a:cs typeface="+mn-cs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87362" y="4941094"/>
            <a:ext cx="458869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Verdana" charset="0"/>
                <a:cs typeface="+mn-cs"/>
              </a:rPr>
              <a:t>| VI</a:t>
            </a:r>
            <a:r>
              <a:rPr lang="ru-RU" sz="1000" dirty="0" smtClean="0">
                <a:latin typeface="Verdana" charset="0"/>
                <a:cs typeface="+mn-cs"/>
              </a:rPr>
              <a:t> ежегодная</a:t>
            </a:r>
            <a:r>
              <a:rPr lang="en-US" sz="1000" baseline="0" dirty="0" smtClean="0">
                <a:latin typeface="Verdana" charset="0"/>
                <a:cs typeface="+mn-cs"/>
              </a:rPr>
              <a:t> </a:t>
            </a:r>
            <a:r>
              <a:rPr lang="ru-RU" sz="1000" baseline="0" dirty="0" smtClean="0">
                <a:latin typeface="Verdana" charset="0"/>
                <a:cs typeface="+mn-cs"/>
              </a:rPr>
              <a:t>конференция </a:t>
            </a:r>
            <a:r>
              <a:rPr lang="ru-RU" sz="1000" dirty="0" smtClean="0">
                <a:latin typeface="Verdana" charset="0"/>
                <a:cs typeface="+mn-cs"/>
              </a:rPr>
              <a:t>АЭРОНЕТ</a:t>
            </a:r>
            <a:r>
              <a:rPr lang="ru-RU" sz="1000" baseline="0" dirty="0" smtClean="0">
                <a:latin typeface="Verdana" charset="0"/>
                <a:cs typeface="+mn-cs"/>
              </a:rPr>
              <a:t>-2019 </a:t>
            </a:r>
            <a:r>
              <a:rPr lang="en-US" sz="1000" kern="12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Arial" charset="0"/>
              </a:rPr>
              <a:t>| </a:t>
            </a:r>
            <a:r>
              <a:rPr lang="ru-RU" sz="1000" kern="12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Arial" charset="0"/>
              </a:rPr>
              <a:t>19.16.2019</a:t>
            </a:r>
            <a:endParaRPr lang="en-US" sz="1000" dirty="0" smtClean="0">
              <a:latin typeface="Verdana" charset="0"/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-374650" y="-13098"/>
            <a:ext cx="366712" cy="2197895"/>
            <a:chOff x="-374650" y="-17463"/>
            <a:chExt cx="366712" cy="2930526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5" name="Группа 10"/>
          <p:cNvGrpSpPr>
            <a:grpSpLocks/>
          </p:cNvGrpSpPr>
          <p:nvPr/>
        </p:nvGrpSpPr>
        <p:grpSpPr bwMode="auto">
          <a:xfrm>
            <a:off x="8362950" y="4911055"/>
            <a:ext cx="406400" cy="180975"/>
            <a:chOff x="5385680" y="6487509"/>
            <a:chExt cx="1039813" cy="461962"/>
          </a:xfrm>
        </p:grpSpPr>
        <p:sp>
          <p:nvSpPr>
            <p:cNvPr id="26" name="Freeform 27"/>
            <p:cNvSpPr>
              <a:spLocks/>
            </p:cNvSpPr>
            <p:nvPr userDrawn="1"/>
          </p:nvSpPr>
          <p:spPr bwMode="auto">
            <a:xfrm>
              <a:off x="6046080" y="6487509"/>
              <a:ext cx="379413" cy="346075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auto">
            <a:xfrm>
              <a:off x="5774618" y="6603396"/>
              <a:ext cx="319087" cy="230188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5385680" y="6603396"/>
              <a:ext cx="436563" cy="346075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4002" r:id="rId11"/>
    <p:sldLayoutId id="2147484008" r:id="rId12"/>
    <p:sldLayoutId id="2147484009" r:id="rId13"/>
    <p:sldLayoutId id="2147484010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3" descr="cover_illustra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888"/>
            <a:ext cx="9144000" cy="435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4" descr="C:\Natarius\RZD 2012\Форма хоккеистов\вставка красный1.png"/>
          <p:cNvPicPr>
            <a:picLocks noChangeAspect="1" noChangeArrowheads="1"/>
          </p:cNvPicPr>
          <p:nvPr/>
        </p:nvPicPr>
        <p:blipFill>
          <a:blip r:embed="rId3" cstate="print"/>
          <a:srcRect b="32874"/>
          <a:stretch>
            <a:fillRect/>
          </a:stretch>
        </p:blipFill>
        <p:spPr bwMode="auto">
          <a:xfrm>
            <a:off x="0" y="2787774"/>
            <a:ext cx="9144000" cy="2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71600" y="4659982"/>
            <a:ext cx="2585467" cy="38219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Verdana" charset="0"/>
                <a:ea typeface="Verdana" charset="0"/>
                <a:cs typeface="Verdana" charset="0"/>
              </a:rPr>
              <a:t>21.06.2019</a:t>
            </a:r>
            <a:endParaRPr lang="en-US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222" name="Заголовок 2"/>
          <p:cNvSpPr>
            <a:spLocks noGrp="1"/>
          </p:cNvSpPr>
          <p:nvPr>
            <p:ph type="ctrTitle"/>
          </p:nvPr>
        </p:nvSpPr>
        <p:spPr>
          <a:xfrm>
            <a:off x="827584" y="3003798"/>
            <a:ext cx="5832648" cy="564356"/>
          </a:xfrm>
        </p:spPr>
        <p:txBody>
          <a:bodyPr/>
          <a:lstStyle/>
          <a:p>
            <a:r>
              <a:rPr lang="ru-RU" sz="2000" dirty="0" smtClean="0">
                <a:latin typeface="Verdana" charset="0"/>
                <a:ea typeface="Verdana" charset="0"/>
                <a:cs typeface="Verdana" charset="0"/>
              </a:rPr>
              <a:t>Вопросы применения БАС при решении задач железнодорожного транспорта</a:t>
            </a: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299942"/>
            <a:ext cx="7683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827584" y="3939902"/>
            <a:ext cx="6120680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Verdana" charset="0"/>
                <a:ea typeface="Verdana" charset="0"/>
                <a:cs typeface="Verdana" charset="0"/>
              </a:rPr>
              <a:t>Карелов А.И. – начальник отдела спутникового мониторинга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БАС, принявшие участие в испытаниях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Рисунок 4" descr="i008.jpg"/>
          <p:cNvPicPr>
            <a:picLocks noChangeAspect="1"/>
          </p:cNvPicPr>
          <p:nvPr/>
        </p:nvPicPr>
        <p:blipFill>
          <a:blip r:embed="rId3" cstate="print"/>
          <a:srcRect t="6862"/>
          <a:stretch>
            <a:fillRect/>
          </a:stretch>
        </p:blipFill>
        <p:spPr>
          <a:xfrm>
            <a:off x="488015" y="1121196"/>
            <a:ext cx="1227696" cy="19546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TextBox 5"/>
          <p:cNvSpPr txBox="1"/>
          <p:nvPr/>
        </p:nvSpPr>
        <p:spPr>
          <a:xfrm>
            <a:off x="720080" y="2722924"/>
            <a:ext cx="975908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Геоскан-201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2664296" y="1138748"/>
            <a:ext cx="3328370" cy="1728192"/>
            <a:chOff x="3203848" y="843558"/>
            <a:chExt cx="2587602" cy="134356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3" name="Рисунок 2" descr="i009.jpg"/>
            <p:cNvPicPr>
              <a:picLocks noChangeAspect="1"/>
            </p:cNvPicPr>
            <p:nvPr/>
          </p:nvPicPr>
          <p:blipFill>
            <a:blip r:embed="rId4" cstate="print"/>
            <a:srcRect b="7692"/>
            <a:stretch>
              <a:fillRect/>
            </a:stretch>
          </p:blipFill>
          <p:spPr>
            <a:xfrm>
              <a:off x="3203848" y="843558"/>
              <a:ext cx="2587602" cy="1343563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3203848" y="1907212"/>
              <a:ext cx="1015599" cy="276999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ZALA  421-E2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Группа 10"/>
          <p:cNvGrpSpPr/>
          <p:nvPr/>
        </p:nvGrpSpPr>
        <p:grpSpPr>
          <a:xfrm>
            <a:off x="6120680" y="1138748"/>
            <a:ext cx="2627784" cy="1728192"/>
            <a:chOff x="139788" y="3761766"/>
            <a:chExt cx="1695908" cy="105145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4" name="Рисунок 3" descr="i0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788" y="3771647"/>
              <a:ext cx="1695908" cy="104157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39788" y="3761766"/>
              <a:ext cx="744413" cy="168529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ZALA  421-08M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6104" y="1314122"/>
            <a:ext cx="752129" cy="1846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600" b="1" dirty="0" smtClean="0">
                <a:solidFill>
                  <a:srgbClr val="FF0000"/>
                </a:solidFill>
              </a:rPr>
              <a:t>от -30°С до +40°С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4576" y="1138748"/>
            <a:ext cx="752129" cy="1846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600" b="1" dirty="0" smtClean="0">
                <a:solidFill>
                  <a:srgbClr val="FF0000"/>
                </a:solidFill>
              </a:rPr>
              <a:t>от -30°С до +50°С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2888" y="1138748"/>
            <a:ext cx="752129" cy="1846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600" b="1" dirty="0" smtClean="0">
                <a:solidFill>
                  <a:srgbClr val="FF0000"/>
                </a:solidFill>
              </a:rPr>
              <a:t>от -30°С до +50°С</a:t>
            </a:r>
            <a:endParaRPr lang="ru-RU" sz="6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4"/>
          <p:cNvGrpSpPr/>
          <p:nvPr/>
        </p:nvGrpSpPr>
        <p:grpSpPr>
          <a:xfrm>
            <a:off x="55624" y="3395196"/>
            <a:ext cx="2455056" cy="1196840"/>
            <a:chOff x="3419872" y="915566"/>
            <a:chExt cx="2511048" cy="1224136"/>
          </a:xfrm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23" name="Рисунок 22" descr="i00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9872" y="915566"/>
              <a:ext cx="2511048" cy="1224136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3491881" y="915566"/>
              <a:ext cx="1303191" cy="373312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solidFill>
                    <a:srgbClr val="FF0000"/>
                  </a:solidFill>
                </a:rPr>
                <a:t>Геоскан-401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Группа 7"/>
          <p:cNvGrpSpPr/>
          <p:nvPr/>
        </p:nvGrpSpPr>
        <p:grpSpPr>
          <a:xfrm>
            <a:off x="2503174" y="3251180"/>
            <a:ext cx="2376986" cy="1368152"/>
            <a:chOff x="6077311" y="-586314"/>
            <a:chExt cx="2413982" cy="1367466"/>
          </a:xfrm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26" name="Рисунок 25" descr="i00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7037" y="-476588"/>
              <a:ext cx="2304256" cy="125774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6077311" y="-586314"/>
              <a:ext cx="1339074" cy="37519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ZALA  421-22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Группа 10"/>
          <p:cNvGrpSpPr/>
          <p:nvPr/>
        </p:nvGrpSpPr>
        <p:grpSpPr>
          <a:xfrm>
            <a:off x="4952168" y="3179172"/>
            <a:ext cx="1944216" cy="1296144"/>
            <a:chOff x="3491880" y="2499742"/>
            <a:chExt cx="2688299" cy="1792199"/>
          </a:xfrm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30" name="Рисунок 29" descr="i007.jpg"/>
            <p:cNvPicPr>
              <a:picLocks noChangeAspect="1"/>
            </p:cNvPicPr>
            <p:nvPr/>
          </p:nvPicPr>
          <p:blipFill>
            <a:blip r:embed="rId8" cstate="print"/>
            <a:srcRect b="11111"/>
            <a:stretch>
              <a:fillRect/>
            </a:stretch>
          </p:blipFill>
          <p:spPr>
            <a:xfrm>
              <a:off x="3491880" y="2499742"/>
              <a:ext cx="2688299" cy="1792199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sp>
          <p:nvSpPr>
            <p:cNvPr id="31" name="TextBox 30"/>
            <p:cNvSpPr txBox="1"/>
            <p:nvPr/>
          </p:nvSpPr>
          <p:spPr>
            <a:xfrm>
              <a:off x="3601776" y="2499742"/>
              <a:ext cx="1978491" cy="459613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solidFill>
                    <a:srgbClr val="FF0000"/>
                  </a:solidFill>
                </a:rPr>
                <a:t>Matrice</a:t>
              </a:r>
              <a:r>
                <a:rPr lang="en-US" sz="1000" b="1" dirty="0" smtClean="0">
                  <a:solidFill>
                    <a:srgbClr val="FF0000"/>
                  </a:solidFill>
                </a:rPr>
                <a:t> 210 RTK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2" name="Рисунок 31" descr="i0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21375" y="3179172"/>
            <a:ext cx="1970745" cy="14401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3" name="TextBox 32"/>
          <p:cNvSpPr txBox="1"/>
          <p:nvPr/>
        </p:nvSpPr>
        <p:spPr>
          <a:xfrm>
            <a:off x="8192528" y="3179172"/>
            <a:ext cx="797765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rgbClr val="FF0000"/>
                </a:solidFill>
              </a:rPr>
              <a:t>Mavic</a:t>
            </a:r>
            <a:r>
              <a:rPr lang="en-US" sz="1000" b="1" dirty="0" smtClean="0">
                <a:solidFill>
                  <a:srgbClr val="FF0000"/>
                </a:solidFill>
              </a:rPr>
              <a:t> 2 Enterprise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24" y="4403308"/>
            <a:ext cx="753732" cy="1846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600" b="1" dirty="0" smtClean="0">
                <a:solidFill>
                  <a:srgbClr val="FF0000"/>
                </a:solidFill>
              </a:rPr>
              <a:t>от -20°С до +40°С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75904" y="4331300"/>
            <a:ext cx="753732" cy="1846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600" b="1" dirty="0" smtClean="0">
                <a:solidFill>
                  <a:srgbClr val="FF0000"/>
                </a:solidFill>
              </a:rPr>
              <a:t>от -30°С до +50°С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04296" y="3179172"/>
            <a:ext cx="753732" cy="1846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600" b="1" dirty="0" smtClean="0">
                <a:solidFill>
                  <a:srgbClr val="FF0000"/>
                </a:solidFill>
              </a:rPr>
              <a:t>от -20°С до +45°С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38388" y="3539212"/>
            <a:ext cx="753732" cy="1846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600" b="1" dirty="0" smtClean="0">
                <a:solidFill>
                  <a:srgbClr val="FF0000"/>
                </a:solidFill>
              </a:rPr>
              <a:t>от -10°С до +40°С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83768" y="3363838"/>
            <a:ext cx="106631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Производство РФ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27784" y="2643758"/>
            <a:ext cx="106631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Производство РФ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56176" y="1275606"/>
            <a:ext cx="106631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Производство РФ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7083" y="2872752"/>
            <a:ext cx="106631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Производство РФ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504" y="3507854"/>
            <a:ext cx="106631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Производство РФ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32040" y="3003798"/>
            <a:ext cx="1218603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Производство Китай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25397" y="3003798"/>
            <a:ext cx="1218603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</a:rPr>
              <a:t>Производство Китай</a:t>
            </a:r>
            <a:endParaRPr lang="ru-RU" sz="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444208" y="915566"/>
            <a:ext cx="2520280" cy="38164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2931790"/>
            <a:ext cx="6192688" cy="19442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496" y="771550"/>
            <a:ext cx="6192688" cy="2088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Этапы натурных испытаний БАС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1563638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Томск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3651870"/>
            <a:ext cx="8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Туапсе</a:t>
            </a:r>
            <a:endParaRPr lang="ru-RU" b="1" dirty="0"/>
          </a:p>
        </p:txBody>
      </p:sp>
      <p:pic>
        <p:nvPicPr>
          <p:cNvPr id="6" name="Рисунок 5" descr="i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915566"/>
            <a:ext cx="2952328" cy="18619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TextBox 6"/>
          <p:cNvSpPr txBox="1"/>
          <p:nvPr/>
        </p:nvSpPr>
        <p:spPr>
          <a:xfrm>
            <a:off x="899592" y="1059582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Проверка заявленных характеристик</a:t>
            </a:r>
          </a:p>
          <a:p>
            <a:endParaRPr lang="ru-RU" sz="1400" dirty="0" smtClean="0"/>
          </a:p>
          <a:p>
            <a:r>
              <a:rPr lang="ru-RU" sz="1400" dirty="0" smtClean="0"/>
              <a:t>Условия испытаний:</a:t>
            </a:r>
          </a:p>
          <a:p>
            <a:r>
              <a:rPr lang="ru-RU" sz="1400" dirty="0" smtClean="0"/>
              <a:t>Температура -12 С</a:t>
            </a:r>
          </a:p>
          <a:p>
            <a:r>
              <a:rPr lang="ru-RU" sz="1400" dirty="0" smtClean="0"/>
              <a:t>Ветер 9 м/с</a:t>
            </a:r>
          </a:p>
          <a:p>
            <a:r>
              <a:rPr lang="ru-RU" sz="1400" dirty="0" smtClean="0"/>
              <a:t>Снегопад</a:t>
            </a:r>
            <a:endParaRPr lang="ru-RU" sz="1400" dirty="0"/>
          </a:p>
        </p:txBody>
      </p:sp>
      <p:pic>
        <p:nvPicPr>
          <p:cNvPr id="8" name="Рисунок 7" descr="i002.jpg"/>
          <p:cNvPicPr>
            <a:picLocks noChangeAspect="1"/>
          </p:cNvPicPr>
          <p:nvPr/>
        </p:nvPicPr>
        <p:blipFill>
          <a:blip r:embed="rId3" cstate="print"/>
          <a:srcRect r="2381"/>
          <a:stretch>
            <a:fillRect/>
          </a:stretch>
        </p:blipFill>
        <p:spPr>
          <a:xfrm>
            <a:off x="3203848" y="3016711"/>
            <a:ext cx="2952328" cy="17137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TextBox 8"/>
          <p:cNvSpPr txBox="1"/>
          <p:nvPr/>
        </p:nvSpPr>
        <p:spPr>
          <a:xfrm>
            <a:off x="899592" y="3059544"/>
            <a:ext cx="3168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Испытание в составе восстановительного поезда</a:t>
            </a:r>
          </a:p>
          <a:p>
            <a:endParaRPr lang="ru-RU" sz="1400" dirty="0" smtClean="0"/>
          </a:p>
          <a:p>
            <a:r>
              <a:rPr lang="ru-RU" sz="1400" dirty="0" smtClean="0"/>
              <a:t>Условия испытаний:</a:t>
            </a:r>
          </a:p>
          <a:p>
            <a:r>
              <a:rPr lang="ru-RU" sz="1400" dirty="0" smtClean="0"/>
              <a:t>Температура +6 С</a:t>
            </a:r>
          </a:p>
          <a:p>
            <a:r>
              <a:rPr lang="ru-RU" sz="1400" dirty="0" smtClean="0"/>
              <a:t>Ветер порывы до 15 м/с</a:t>
            </a:r>
          </a:p>
          <a:p>
            <a:r>
              <a:rPr lang="ru-RU" sz="1400" dirty="0" smtClean="0"/>
              <a:t>Дождь (кратковременный)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7826" y="987574"/>
            <a:ext cx="2172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Сценарии использования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1402779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Мультикоптеры</a:t>
            </a:r>
            <a:endParaRPr lang="ru-RU" sz="1400" b="1" dirty="0" smtClean="0"/>
          </a:p>
          <a:p>
            <a:r>
              <a:rPr lang="ru-RU" sz="1400" dirty="0" smtClean="0"/>
              <a:t>Запуск на месте проведения АВР. Полёты с радиусом до 5 км. Трансляция видео в режиме реального времени в студию ЦЧС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3059544"/>
            <a:ext cx="25202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Самолёты</a:t>
            </a:r>
          </a:p>
          <a:p>
            <a:r>
              <a:rPr lang="ru-RU" sz="1400" dirty="0" smtClean="0"/>
              <a:t>Полеты на дальние расстояния (до 150 км) без привязки к восстановительному поезду. Трансляция видео в студию ЦЧС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Схема использования БАС самолётного типа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75011" y="2882550"/>
            <a:ext cx="144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Набор высоты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2499742"/>
            <a:ext cx="792088" cy="1080120"/>
            <a:chOff x="1187624" y="3068960"/>
            <a:chExt cx="792088" cy="1080120"/>
          </a:xfrm>
        </p:grpSpPr>
        <p:sp>
          <p:nvSpPr>
            <p:cNvPr id="5" name="Выгнутая вправо стрелка 4"/>
            <p:cNvSpPr/>
            <p:nvPr/>
          </p:nvSpPr>
          <p:spPr>
            <a:xfrm rot="10800000">
              <a:off x="1187624" y="3356992"/>
              <a:ext cx="360040" cy="21602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Выгнутая влево стрелка 5"/>
            <p:cNvSpPr/>
            <p:nvPr/>
          </p:nvSpPr>
          <p:spPr>
            <a:xfrm rot="10800000">
              <a:off x="1619672" y="3140968"/>
              <a:ext cx="360040" cy="21602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Выгнутая вправо стрелка 6"/>
            <p:cNvSpPr/>
            <p:nvPr/>
          </p:nvSpPr>
          <p:spPr>
            <a:xfrm rot="10800000">
              <a:off x="1187624" y="3645024"/>
              <a:ext cx="360040" cy="21602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Выгнутая влево стрелка 7"/>
            <p:cNvSpPr/>
            <p:nvPr/>
          </p:nvSpPr>
          <p:spPr>
            <a:xfrm rot="10800000">
              <a:off x="1619672" y="3429000"/>
              <a:ext cx="360040" cy="21602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Выгнутая вправо стрелка 8"/>
            <p:cNvSpPr/>
            <p:nvPr/>
          </p:nvSpPr>
          <p:spPr>
            <a:xfrm rot="10800000">
              <a:off x="1187624" y="3933056"/>
              <a:ext cx="360040" cy="21602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Выгнутая влево стрелка 9"/>
            <p:cNvSpPr/>
            <p:nvPr/>
          </p:nvSpPr>
          <p:spPr>
            <a:xfrm rot="10800000">
              <a:off x="1619672" y="3717032"/>
              <a:ext cx="360040" cy="21602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Выгнутая вправо стрелка 10"/>
            <p:cNvSpPr/>
            <p:nvPr/>
          </p:nvSpPr>
          <p:spPr>
            <a:xfrm rot="10800000">
              <a:off x="1204876" y="3068960"/>
              <a:ext cx="360040" cy="21602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115616" y="2283718"/>
            <a:ext cx="6984776" cy="144016"/>
            <a:chOff x="1115616" y="3212976"/>
            <a:chExt cx="6984776" cy="144016"/>
          </a:xfrm>
        </p:grpSpPr>
        <p:sp>
          <p:nvSpPr>
            <p:cNvPr id="13" name="Стрелка вправо 12"/>
            <p:cNvSpPr/>
            <p:nvPr/>
          </p:nvSpPr>
          <p:spPr>
            <a:xfrm>
              <a:off x="1115616" y="3212976"/>
              <a:ext cx="1944216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3275856" y="3212976"/>
              <a:ext cx="4824536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Облако 14"/>
          <p:cNvSpPr/>
          <p:nvPr/>
        </p:nvSpPr>
        <p:spPr>
          <a:xfrm>
            <a:off x="7524328" y="2768861"/>
            <a:ext cx="720080" cy="234937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72950" y="3646198"/>
            <a:ext cx="179473" cy="276270"/>
            <a:chOff x="1372950" y="4431440"/>
            <a:chExt cx="179473" cy="276270"/>
          </a:xfrm>
        </p:grpSpPr>
        <p:sp>
          <p:nvSpPr>
            <p:cNvPr id="17" name="Равнобедренный треугольник 16"/>
            <p:cNvSpPr/>
            <p:nvPr/>
          </p:nvSpPr>
          <p:spPr>
            <a:xfrm>
              <a:off x="1403648" y="4558148"/>
              <a:ext cx="74781" cy="149562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213"/>
            <p:cNvGrpSpPr/>
            <p:nvPr/>
          </p:nvGrpSpPr>
          <p:grpSpPr>
            <a:xfrm>
              <a:off x="1372950" y="4431440"/>
              <a:ext cx="179473" cy="117709"/>
              <a:chOff x="1372950" y="4431440"/>
              <a:chExt cx="179473" cy="117709"/>
            </a:xfrm>
          </p:grpSpPr>
          <p:sp>
            <p:nvSpPr>
              <p:cNvPr id="19" name="Блок-схема: сохраненные данные 18"/>
              <p:cNvSpPr/>
              <p:nvPr/>
            </p:nvSpPr>
            <p:spPr>
              <a:xfrm rot="18389990">
                <a:off x="1420908" y="4417634"/>
                <a:ext cx="83557" cy="179473"/>
              </a:xfrm>
              <a:prstGeom prst="flowChartOnlineStorag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Равнобедренный треугольник 19"/>
              <p:cNvSpPr/>
              <p:nvPr/>
            </p:nvSpPr>
            <p:spPr>
              <a:xfrm rot="2317012">
                <a:off x="1493718" y="4431440"/>
                <a:ext cx="23740" cy="43307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1" name="Полилиния 20"/>
          <p:cNvSpPr/>
          <p:nvPr/>
        </p:nvSpPr>
        <p:spPr>
          <a:xfrm>
            <a:off x="467544" y="3248472"/>
            <a:ext cx="8229600" cy="763438"/>
          </a:xfrm>
          <a:custGeom>
            <a:avLst/>
            <a:gdLst>
              <a:gd name="connsiteX0" fmla="*/ 0 w 8229600"/>
              <a:gd name="connsiteY0" fmla="*/ 708804 h 763438"/>
              <a:gd name="connsiteX1" fmla="*/ 3183147 w 8229600"/>
              <a:gd name="connsiteY1" fmla="*/ 708804 h 763438"/>
              <a:gd name="connsiteX2" fmla="*/ 4321834 w 8229600"/>
              <a:gd name="connsiteY2" fmla="*/ 381001 h 763438"/>
              <a:gd name="connsiteX3" fmla="*/ 4649638 w 8229600"/>
              <a:gd name="connsiteY3" fmla="*/ 501770 h 763438"/>
              <a:gd name="connsiteX4" fmla="*/ 5400136 w 8229600"/>
              <a:gd name="connsiteY4" fmla="*/ 665672 h 763438"/>
              <a:gd name="connsiteX5" fmla="*/ 5771072 w 8229600"/>
              <a:gd name="connsiteY5" fmla="*/ 363748 h 763438"/>
              <a:gd name="connsiteX6" fmla="*/ 5986732 w 8229600"/>
              <a:gd name="connsiteY6" fmla="*/ 18691 h 763438"/>
              <a:gd name="connsiteX7" fmla="*/ 6211019 w 8229600"/>
              <a:gd name="connsiteY7" fmla="*/ 251604 h 763438"/>
              <a:gd name="connsiteX8" fmla="*/ 6556075 w 8229600"/>
              <a:gd name="connsiteY8" fmla="*/ 406880 h 763438"/>
              <a:gd name="connsiteX9" fmla="*/ 6771736 w 8229600"/>
              <a:gd name="connsiteY9" fmla="*/ 553529 h 763438"/>
              <a:gd name="connsiteX10" fmla="*/ 7090913 w 8229600"/>
              <a:gd name="connsiteY10" fmla="*/ 536276 h 763438"/>
              <a:gd name="connsiteX11" fmla="*/ 7254815 w 8229600"/>
              <a:gd name="connsiteY11" fmla="*/ 458638 h 763438"/>
              <a:gd name="connsiteX12" fmla="*/ 7513607 w 8229600"/>
              <a:gd name="connsiteY12" fmla="*/ 605287 h 763438"/>
              <a:gd name="connsiteX13" fmla="*/ 7694762 w 8229600"/>
              <a:gd name="connsiteY13" fmla="*/ 579408 h 763438"/>
              <a:gd name="connsiteX14" fmla="*/ 7893170 w 8229600"/>
              <a:gd name="connsiteY14" fmla="*/ 639793 h 763438"/>
              <a:gd name="connsiteX15" fmla="*/ 8048445 w 8229600"/>
              <a:gd name="connsiteY15" fmla="*/ 639793 h 763438"/>
              <a:gd name="connsiteX16" fmla="*/ 8229600 w 8229600"/>
              <a:gd name="connsiteY16" fmla="*/ 458638 h 76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29600" h="763438">
                <a:moveTo>
                  <a:pt x="0" y="708804"/>
                </a:moveTo>
                <a:cubicBezTo>
                  <a:pt x="1231420" y="736121"/>
                  <a:pt x="2462841" y="763438"/>
                  <a:pt x="3183147" y="708804"/>
                </a:cubicBezTo>
                <a:cubicBezTo>
                  <a:pt x="3903453" y="654170"/>
                  <a:pt x="4077419" y="415507"/>
                  <a:pt x="4321834" y="381001"/>
                </a:cubicBezTo>
                <a:cubicBezTo>
                  <a:pt x="4566249" y="346495"/>
                  <a:pt x="4469921" y="454325"/>
                  <a:pt x="4649638" y="501770"/>
                </a:cubicBezTo>
                <a:cubicBezTo>
                  <a:pt x="4829355" y="549215"/>
                  <a:pt x="5213230" y="688676"/>
                  <a:pt x="5400136" y="665672"/>
                </a:cubicBezTo>
                <a:cubicBezTo>
                  <a:pt x="5587042" y="642668"/>
                  <a:pt x="5673306" y="471578"/>
                  <a:pt x="5771072" y="363748"/>
                </a:cubicBezTo>
                <a:cubicBezTo>
                  <a:pt x="5868838" y="255918"/>
                  <a:pt x="5913408" y="37382"/>
                  <a:pt x="5986732" y="18691"/>
                </a:cubicBezTo>
                <a:cubicBezTo>
                  <a:pt x="6060056" y="0"/>
                  <a:pt x="6116129" y="186906"/>
                  <a:pt x="6211019" y="251604"/>
                </a:cubicBezTo>
                <a:cubicBezTo>
                  <a:pt x="6305909" y="316302"/>
                  <a:pt x="6462622" y="356559"/>
                  <a:pt x="6556075" y="406880"/>
                </a:cubicBezTo>
                <a:cubicBezTo>
                  <a:pt x="6649528" y="457201"/>
                  <a:pt x="6682596" y="531963"/>
                  <a:pt x="6771736" y="553529"/>
                </a:cubicBezTo>
                <a:cubicBezTo>
                  <a:pt x="6860876" y="575095"/>
                  <a:pt x="7010400" y="552091"/>
                  <a:pt x="7090913" y="536276"/>
                </a:cubicBezTo>
                <a:cubicBezTo>
                  <a:pt x="7171426" y="520461"/>
                  <a:pt x="7184366" y="447136"/>
                  <a:pt x="7254815" y="458638"/>
                </a:cubicBezTo>
                <a:cubicBezTo>
                  <a:pt x="7325264" y="470140"/>
                  <a:pt x="7440283" y="585159"/>
                  <a:pt x="7513607" y="605287"/>
                </a:cubicBezTo>
                <a:cubicBezTo>
                  <a:pt x="7586931" y="625415"/>
                  <a:pt x="7631502" y="573657"/>
                  <a:pt x="7694762" y="579408"/>
                </a:cubicBezTo>
                <a:cubicBezTo>
                  <a:pt x="7758023" y="585159"/>
                  <a:pt x="7834223" y="629729"/>
                  <a:pt x="7893170" y="639793"/>
                </a:cubicBezTo>
                <a:cubicBezTo>
                  <a:pt x="7952117" y="649857"/>
                  <a:pt x="7992373" y="669985"/>
                  <a:pt x="8048445" y="639793"/>
                </a:cubicBezTo>
                <a:cubicBezTo>
                  <a:pt x="8104517" y="609601"/>
                  <a:pt x="8167058" y="534119"/>
                  <a:pt x="8229600" y="458638"/>
                </a:cubicBezTo>
              </a:path>
            </a:pathLst>
          </a:cu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Dron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17622" flipH="1">
            <a:off x="7955920" y="2053006"/>
            <a:ext cx="472899" cy="1837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92080" y="2366759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 км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038" y="3973001"/>
            <a:ext cx="2337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 старта/посадки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(размер не менее 100х100 м,</a:t>
            </a:r>
          </a:p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ез ограничивающих горизонт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высоких предметов по периметру)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2360" y="3867894"/>
            <a:ext cx="80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Место ЧС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1942" y="1019512"/>
            <a:ext cx="301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При достижении БВС этой точки требуется</a:t>
            </a:r>
          </a:p>
          <a:p>
            <a:pPr algn="ctr"/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запуск </a:t>
            </a:r>
            <a:r>
              <a:rPr lang="ru-RU" sz="1000" b="1" dirty="0" err="1" smtClean="0">
                <a:solidFill>
                  <a:schemeClr val="bg2">
                    <a:lumMod val="50000"/>
                  </a:schemeClr>
                </a:solidFill>
              </a:rPr>
              <a:t>дрона</a:t>
            </a:r>
            <a:r>
              <a:rPr lang="ru-RU" sz="1000" b="1" dirty="0" err="1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ru-RU" sz="1000" b="1" dirty="0" err="1" smtClean="0">
                <a:solidFill>
                  <a:schemeClr val="bg2">
                    <a:lumMod val="50000"/>
                  </a:schemeClr>
                </a:solidFill>
              </a:rPr>
              <a:t>ретранслятора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3059832" y="1491630"/>
            <a:ext cx="216024" cy="21602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Dron-3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17622" flipH="1">
            <a:off x="2425663" y="2005189"/>
            <a:ext cx="472899" cy="183705"/>
          </a:xfrm>
          <a:prstGeom prst="rect">
            <a:avLst/>
          </a:prstGeom>
          <a:effectLst/>
        </p:spPr>
      </p:pic>
      <p:grpSp>
        <p:nvGrpSpPr>
          <p:cNvPr id="30" name="Группа 29"/>
          <p:cNvGrpSpPr/>
          <p:nvPr/>
        </p:nvGrpSpPr>
        <p:grpSpPr>
          <a:xfrm>
            <a:off x="2863896" y="1933991"/>
            <a:ext cx="5003056" cy="315901"/>
            <a:chOff x="2809304" y="2719233"/>
            <a:chExt cx="5003056" cy="315901"/>
          </a:xfrm>
        </p:grpSpPr>
        <p:grpSp>
          <p:nvGrpSpPr>
            <p:cNvPr id="31" name="Группа 83"/>
            <p:cNvGrpSpPr/>
            <p:nvPr/>
          </p:nvGrpSpPr>
          <p:grpSpPr>
            <a:xfrm>
              <a:off x="2809304" y="2719233"/>
              <a:ext cx="2719052" cy="307275"/>
              <a:chOff x="4860032" y="747452"/>
              <a:chExt cx="2719052" cy="307275"/>
            </a:xfrm>
          </p:grpSpPr>
          <p:grpSp>
            <p:nvGrpSpPr>
              <p:cNvPr id="69" name="Группа 64"/>
              <p:cNvGrpSpPr/>
              <p:nvPr/>
            </p:nvGrpSpPr>
            <p:grpSpPr>
              <a:xfrm>
                <a:off x="6076736" y="750090"/>
                <a:ext cx="1502348" cy="304637"/>
                <a:chOff x="6076736" y="750090"/>
                <a:chExt cx="1502348" cy="304637"/>
              </a:xfrm>
            </p:grpSpPr>
            <p:sp>
              <p:nvSpPr>
                <p:cNvPr id="88" name="Дуга 87"/>
                <p:cNvSpPr/>
                <p:nvPr/>
              </p:nvSpPr>
              <p:spPr>
                <a:xfrm rot="2700000">
                  <a:off x="6069554" y="757272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Дуга 88"/>
                <p:cNvSpPr/>
                <p:nvPr/>
              </p:nvSpPr>
              <p:spPr>
                <a:xfrm rot="2700000">
                  <a:off x="6221954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Дуга 89"/>
                <p:cNvSpPr/>
                <p:nvPr/>
              </p:nvSpPr>
              <p:spPr>
                <a:xfrm rot="2700000">
                  <a:off x="6220799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Дуга 90"/>
                <p:cNvSpPr/>
                <p:nvPr/>
              </p:nvSpPr>
              <p:spPr>
                <a:xfrm rot="2700000">
                  <a:off x="6373199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Дуга 91"/>
                <p:cNvSpPr/>
                <p:nvPr/>
              </p:nvSpPr>
              <p:spPr>
                <a:xfrm rot="2700000">
                  <a:off x="6374838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Дуга 92"/>
                <p:cNvSpPr/>
                <p:nvPr/>
              </p:nvSpPr>
              <p:spPr>
                <a:xfrm rot="2700000">
                  <a:off x="6527238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Дуга 93"/>
                <p:cNvSpPr/>
                <p:nvPr/>
              </p:nvSpPr>
              <p:spPr>
                <a:xfrm rot="2700000">
                  <a:off x="6526083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Дуга 94"/>
                <p:cNvSpPr/>
                <p:nvPr/>
              </p:nvSpPr>
              <p:spPr>
                <a:xfrm rot="2700000">
                  <a:off x="6678483" y="757275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6" name="Группа 63"/>
                <p:cNvGrpSpPr/>
                <p:nvPr/>
              </p:nvGrpSpPr>
              <p:grpSpPr>
                <a:xfrm>
                  <a:off x="6682873" y="753078"/>
                  <a:ext cx="896211" cy="301649"/>
                  <a:chOff x="7204383" y="822096"/>
                  <a:chExt cx="896211" cy="301649"/>
                </a:xfrm>
              </p:grpSpPr>
              <p:sp>
                <p:nvSpPr>
                  <p:cNvPr id="97" name="Дуга 96"/>
                  <p:cNvSpPr/>
                  <p:nvPr/>
                </p:nvSpPr>
                <p:spPr>
                  <a:xfrm rot="2700000">
                    <a:off x="7197201" y="829278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8" name="Дуга 97"/>
                  <p:cNvSpPr/>
                  <p:nvPr/>
                </p:nvSpPr>
                <p:spPr>
                  <a:xfrm rot="2700000">
                    <a:off x="7349601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9" name="Дуга 57"/>
                  <p:cNvSpPr/>
                  <p:nvPr/>
                </p:nvSpPr>
                <p:spPr>
                  <a:xfrm rot="2700000">
                    <a:off x="7348446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0" name="Дуга 99"/>
                  <p:cNvSpPr/>
                  <p:nvPr/>
                </p:nvSpPr>
                <p:spPr>
                  <a:xfrm rot="2700000">
                    <a:off x="7500846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1" name="Дуга 100"/>
                  <p:cNvSpPr/>
                  <p:nvPr/>
                </p:nvSpPr>
                <p:spPr>
                  <a:xfrm rot="2700000">
                    <a:off x="7502485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" name="Дуга 101"/>
                  <p:cNvSpPr/>
                  <p:nvPr/>
                </p:nvSpPr>
                <p:spPr>
                  <a:xfrm rot="2700000">
                    <a:off x="7654885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" name="Дуга 102"/>
                  <p:cNvSpPr/>
                  <p:nvPr/>
                </p:nvSpPr>
                <p:spPr>
                  <a:xfrm rot="2700000">
                    <a:off x="7653730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" name="Дуга 103"/>
                  <p:cNvSpPr/>
                  <p:nvPr/>
                </p:nvSpPr>
                <p:spPr>
                  <a:xfrm rot="2700000">
                    <a:off x="7806130" y="829281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70" name="Группа 65"/>
              <p:cNvGrpSpPr/>
              <p:nvPr/>
            </p:nvGrpSpPr>
            <p:grpSpPr>
              <a:xfrm>
                <a:off x="4860032" y="747452"/>
                <a:ext cx="1502348" cy="304637"/>
                <a:chOff x="6076736" y="750090"/>
                <a:chExt cx="1502348" cy="304637"/>
              </a:xfrm>
            </p:grpSpPr>
            <p:sp>
              <p:nvSpPr>
                <p:cNvPr id="71" name="Дуга 66"/>
                <p:cNvSpPr/>
                <p:nvPr/>
              </p:nvSpPr>
              <p:spPr>
                <a:xfrm rot="2700000">
                  <a:off x="6069554" y="757272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Дуга 67"/>
                <p:cNvSpPr/>
                <p:nvPr/>
              </p:nvSpPr>
              <p:spPr>
                <a:xfrm rot="2700000">
                  <a:off x="6221954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Дуга 72"/>
                <p:cNvSpPr/>
                <p:nvPr/>
              </p:nvSpPr>
              <p:spPr>
                <a:xfrm rot="2700000">
                  <a:off x="6220799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Дуга 73"/>
                <p:cNvSpPr/>
                <p:nvPr/>
              </p:nvSpPr>
              <p:spPr>
                <a:xfrm rot="2700000">
                  <a:off x="6373199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Дуга 74"/>
                <p:cNvSpPr/>
                <p:nvPr/>
              </p:nvSpPr>
              <p:spPr>
                <a:xfrm rot="2700000">
                  <a:off x="6374838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Дуга 75"/>
                <p:cNvSpPr/>
                <p:nvPr/>
              </p:nvSpPr>
              <p:spPr>
                <a:xfrm rot="2700000">
                  <a:off x="6527238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Дуга 76"/>
                <p:cNvSpPr/>
                <p:nvPr/>
              </p:nvSpPr>
              <p:spPr>
                <a:xfrm rot="2700000">
                  <a:off x="6526083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Дуга 77"/>
                <p:cNvSpPr/>
                <p:nvPr/>
              </p:nvSpPr>
              <p:spPr>
                <a:xfrm rot="2700000">
                  <a:off x="6678483" y="757275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79" name="Группа 63"/>
                <p:cNvGrpSpPr/>
                <p:nvPr/>
              </p:nvGrpSpPr>
              <p:grpSpPr>
                <a:xfrm>
                  <a:off x="6682873" y="753078"/>
                  <a:ext cx="896211" cy="301649"/>
                  <a:chOff x="7204383" y="822096"/>
                  <a:chExt cx="896211" cy="301649"/>
                </a:xfrm>
              </p:grpSpPr>
              <p:sp>
                <p:nvSpPr>
                  <p:cNvPr id="80" name="Дуга 79"/>
                  <p:cNvSpPr/>
                  <p:nvPr/>
                </p:nvSpPr>
                <p:spPr>
                  <a:xfrm rot="2700000">
                    <a:off x="7197201" y="829278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" name="Дуга 76"/>
                  <p:cNvSpPr/>
                  <p:nvPr/>
                </p:nvSpPr>
                <p:spPr>
                  <a:xfrm rot="2700000">
                    <a:off x="7349601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2" name="Дуга 81"/>
                  <p:cNvSpPr/>
                  <p:nvPr/>
                </p:nvSpPr>
                <p:spPr>
                  <a:xfrm rot="2700000">
                    <a:off x="7348446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" name="Дуга 82"/>
                  <p:cNvSpPr/>
                  <p:nvPr/>
                </p:nvSpPr>
                <p:spPr>
                  <a:xfrm rot="2700000">
                    <a:off x="7500846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" name="Дуга 83"/>
                  <p:cNvSpPr/>
                  <p:nvPr/>
                </p:nvSpPr>
                <p:spPr>
                  <a:xfrm rot="2700000">
                    <a:off x="7502485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" name="Дуга 84"/>
                  <p:cNvSpPr/>
                  <p:nvPr/>
                </p:nvSpPr>
                <p:spPr>
                  <a:xfrm rot="2700000">
                    <a:off x="7654885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6" name="Дуга 85"/>
                  <p:cNvSpPr/>
                  <p:nvPr/>
                </p:nvSpPr>
                <p:spPr>
                  <a:xfrm rot="2700000">
                    <a:off x="7653730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7" name="Дуга 86"/>
                  <p:cNvSpPr/>
                  <p:nvPr/>
                </p:nvSpPr>
                <p:spPr>
                  <a:xfrm rot="2700000">
                    <a:off x="7806130" y="829281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32" name="Группа 121"/>
            <p:cNvGrpSpPr/>
            <p:nvPr/>
          </p:nvGrpSpPr>
          <p:grpSpPr>
            <a:xfrm>
              <a:off x="5093308" y="2727859"/>
              <a:ext cx="2719052" cy="307275"/>
              <a:chOff x="4860032" y="747452"/>
              <a:chExt cx="2719052" cy="307275"/>
            </a:xfrm>
          </p:grpSpPr>
          <p:grpSp>
            <p:nvGrpSpPr>
              <p:cNvPr id="33" name="Группа 64"/>
              <p:cNvGrpSpPr/>
              <p:nvPr/>
            </p:nvGrpSpPr>
            <p:grpSpPr>
              <a:xfrm>
                <a:off x="6076736" y="750090"/>
                <a:ext cx="1502348" cy="304637"/>
                <a:chOff x="6076736" y="750090"/>
                <a:chExt cx="1502348" cy="304637"/>
              </a:xfrm>
            </p:grpSpPr>
            <p:sp>
              <p:nvSpPr>
                <p:cNvPr id="52" name="Дуга 51"/>
                <p:cNvSpPr/>
                <p:nvPr/>
              </p:nvSpPr>
              <p:spPr>
                <a:xfrm rot="2700000">
                  <a:off x="6069554" y="757272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Дуга 52"/>
                <p:cNvSpPr/>
                <p:nvPr/>
              </p:nvSpPr>
              <p:spPr>
                <a:xfrm rot="2700000">
                  <a:off x="6221954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Дуга 53"/>
                <p:cNvSpPr/>
                <p:nvPr/>
              </p:nvSpPr>
              <p:spPr>
                <a:xfrm rot="2700000">
                  <a:off x="6220799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Дуга 54"/>
                <p:cNvSpPr/>
                <p:nvPr/>
              </p:nvSpPr>
              <p:spPr>
                <a:xfrm rot="2700000">
                  <a:off x="6373199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Дуга 55"/>
                <p:cNvSpPr/>
                <p:nvPr/>
              </p:nvSpPr>
              <p:spPr>
                <a:xfrm rot="2700000">
                  <a:off x="6374838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Дуга 56"/>
                <p:cNvSpPr/>
                <p:nvPr/>
              </p:nvSpPr>
              <p:spPr>
                <a:xfrm rot="2700000">
                  <a:off x="6527238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Дуга 57"/>
                <p:cNvSpPr/>
                <p:nvPr/>
              </p:nvSpPr>
              <p:spPr>
                <a:xfrm rot="2700000">
                  <a:off x="6526083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Дуга 58"/>
                <p:cNvSpPr/>
                <p:nvPr/>
              </p:nvSpPr>
              <p:spPr>
                <a:xfrm rot="2700000">
                  <a:off x="6678483" y="757275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0" name="Группа 63"/>
                <p:cNvGrpSpPr/>
                <p:nvPr/>
              </p:nvGrpSpPr>
              <p:grpSpPr>
                <a:xfrm>
                  <a:off x="6682873" y="753078"/>
                  <a:ext cx="896211" cy="301649"/>
                  <a:chOff x="7204383" y="822096"/>
                  <a:chExt cx="896211" cy="301649"/>
                </a:xfrm>
              </p:grpSpPr>
              <p:sp>
                <p:nvSpPr>
                  <p:cNvPr id="61" name="Дуга 60"/>
                  <p:cNvSpPr/>
                  <p:nvPr/>
                </p:nvSpPr>
                <p:spPr>
                  <a:xfrm rot="2700000">
                    <a:off x="7197201" y="829278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2" name="Дуга 61"/>
                  <p:cNvSpPr/>
                  <p:nvPr/>
                </p:nvSpPr>
                <p:spPr>
                  <a:xfrm rot="2700000">
                    <a:off x="7349601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3" name="Дуга 62"/>
                  <p:cNvSpPr/>
                  <p:nvPr/>
                </p:nvSpPr>
                <p:spPr>
                  <a:xfrm rot="2700000">
                    <a:off x="7348446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" name="Дуга 63"/>
                  <p:cNvSpPr/>
                  <p:nvPr/>
                </p:nvSpPr>
                <p:spPr>
                  <a:xfrm rot="2700000">
                    <a:off x="7500846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" name="Дуга 64"/>
                  <p:cNvSpPr/>
                  <p:nvPr/>
                </p:nvSpPr>
                <p:spPr>
                  <a:xfrm rot="2700000">
                    <a:off x="7502485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" name="Дуга 65"/>
                  <p:cNvSpPr/>
                  <p:nvPr/>
                </p:nvSpPr>
                <p:spPr>
                  <a:xfrm rot="2700000">
                    <a:off x="7654885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" name="Дуга 66"/>
                  <p:cNvSpPr/>
                  <p:nvPr/>
                </p:nvSpPr>
                <p:spPr>
                  <a:xfrm rot="2700000">
                    <a:off x="7653730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" name="Дуга 67"/>
                  <p:cNvSpPr/>
                  <p:nvPr/>
                </p:nvSpPr>
                <p:spPr>
                  <a:xfrm rot="2700000">
                    <a:off x="7806130" y="829281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34" name="Группа 65"/>
              <p:cNvGrpSpPr/>
              <p:nvPr/>
            </p:nvGrpSpPr>
            <p:grpSpPr>
              <a:xfrm>
                <a:off x="4860032" y="747452"/>
                <a:ext cx="1502348" cy="304637"/>
                <a:chOff x="6076736" y="750090"/>
                <a:chExt cx="1502348" cy="304637"/>
              </a:xfrm>
            </p:grpSpPr>
            <p:sp>
              <p:nvSpPr>
                <p:cNvPr id="35" name="Дуга 34"/>
                <p:cNvSpPr/>
                <p:nvPr/>
              </p:nvSpPr>
              <p:spPr>
                <a:xfrm rot="2700000">
                  <a:off x="6069554" y="757272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Дуга 35"/>
                <p:cNvSpPr/>
                <p:nvPr/>
              </p:nvSpPr>
              <p:spPr>
                <a:xfrm rot="2700000">
                  <a:off x="6221954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Дуга 36"/>
                <p:cNvSpPr/>
                <p:nvPr/>
              </p:nvSpPr>
              <p:spPr>
                <a:xfrm rot="2700000">
                  <a:off x="6220799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Дуга 37"/>
                <p:cNvSpPr/>
                <p:nvPr/>
              </p:nvSpPr>
              <p:spPr>
                <a:xfrm rot="2700000">
                  <a:off x="6373199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Дуга 38"/>
                <p:cNvSpPr/>
                <p:nvPr/>
              </p:nvSpPr>
              <p:spPr>
                <a:xfrm rot="2700000">
                  <a:off x="6374838" y="757273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Дуга 39"/>
                <p:cNvSpPr/>
                <p:nvPr/>
              </p:nvSpPr>
              <p:spPr>
                <a:xfrm rot="2700000">
                  <a:off x="6527238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Дуга 40"/>
                <p:cNvSpPr/>
                <p:nvPr/>
              </p:nvSpPr>
              <p:spPr>
                <a:xfrm rot="2700000">
                  <a:off x="6526083" y="757274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Дуга 41"/>
                <p:cNvSpPr/>
                <p:nvPr/>
              </p:nvSpPr>
              <p:spPr>
                <a:xfrm rot="2700000">
                  <a:off x="6678483" y="757275"/>
                  <a:ext cx="301646" cy="287282"/>
                </a:xfrm>
                <a:prstGeom prst="arc">
                  <a:avLst>
                    <a:gd name="adj1" fmla="val 13750889"/>
                    <a:gd name="adj2" fmla="val 2661309"/>
                  </a:avLst>
                </a:prstGeom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3" name="Группа 63"/>
                <p:cNvGrpSpPr/>
                <p:nvPr/>
              </p:nvGrpSpPr>
              <p:grpSpPr>
                <a:xfrm>
                  <a:off x="6682873" y="753078"/>
                  <a:ext cx="896211" cy="301649"/>
                  <a:chOff x="7204383" y="822096"/>
                  <a:chExt cx="896211" cy="301649"/>
                </a:xfrm>
              </p:grpSpPr>
              <p:sp>
                <p:nvSpPr>
                  <p:cNvPr id="44" name="Дуга 43"/>
                  <p:cNvSpPr/>
                  <p:nvPr/>
                </p:nvSpPr>
                <p:spPr>
                  <a:xfrm rot="2700000">
                    <a:off x="7197201" y="829278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Дуга 44"/>
                  <p:cNvSpPr/>
                  <p:nvPr/>
                </p:nvSpPr>
                <p:spPr>
                  <a:xfrm rot="2700000">
                    <a:off x="7349601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Дуга 45"/>
                  <p:cNvSpPr/>
                  <p:nvPr/>
                </p:nvSpPr>
                <p:spPr>
                  <a:xfrm rot="2700000">
                    <a:off x="7348446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" name="Дуга 46"/>
                  <p:cNvSpPr/>
                  <p:nvPr/>
                </p:nvSpPr>
                <p:spPr>
                  <a:xfrm rot="2700000">
                    <a:off x="7500846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" name="Дуга 47"/>
                  <p:cNvSpPr/>
                  <p:nvPr/>
                </p:nvSpPr>
                <p:spPr>
                  <a:xfrm rot="2700000">
                    <a:off x="7502485" y="829279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Дуга 48"/>
                  <p:cNvSpPr/>
                  <p:nvPr/>
                </p:nvSpPr>
                <p:spPr>
                  <a:xfrm rot="2700000">
                    <a:off x="7654885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Дуга 49"/>
                  <p:cNvSpPr/>
                  <p:nvPr/>
                </p:nvSpPr>
                <p:spPr>
                  <a:xfrm rot="2700000">
                    <a:off x="7653730" y="829280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Дуга 50"/>
                  <p:cNvSpPr/>
                  <p:nvPr/>
                </p:nvSpPr>
                <p:spPr>
                  <a:xfrm rot="2700000">
                    <a:off x="7806130" y="829281"/>
                    <a:ext cx="301646" cy="287282"/>
                  </a:xfrm>
                  <a:prstGeom prst="arc">
                    <a:avLst>
                      <a:gd name="adj1" fmla="val 13750889"/>
                      <a:gd name="adj2" fmla="val 2661309"/>
                    </a:avLst>
                  </a:prstGeom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sp>
        <p:nvSpPr>
          <p:cNvPr id="105" name="TextBox 104"/>
          <p:cNvSpPr txBox="1"/>
          <p:nvPr/>
        </p:nvSpPr>
        <p:spPr>
          <a:xfrm>
            <a:off x="3846540" y="1574671"/>
            <a:ext cx="3417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Только канал управления (видео не передаётся)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92376" y="1563638"/>
            <a:ext cx="109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БВС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ретранслятор</a:t>
            </a:r>
          </a:p>
        </p:txBody>
      </p:sp>
      <p:cxnSp>
        <p:nvCxnSpPr>
          <p:cNvPr id="107" name="Прямая со стрелкой 106"/>
          <p:cNvCxnSpPr/>
          <p:nvPr/>
        </p:nvCxnSpPr>
        <p:spPr>
          <a:xfrm>
            <a:off x="467544" y="2355726"/>
            <a:ext cx="0" cy="158417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 rot="16200000">
            <a:off x="-91651" y="2930312"/>
            <a:ext cx="819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2 000 м</a:t>
            </a:r>
          </a:p>
        </p:txBody>
      </p:sp>
      <p:cxnSp>
        <p:nvCxnSpPr>
          <p:cNvPr id="109" name="Прямая со стрелкой 108"/>
          <p:cNvCxnSpPr/>
          <p:nvPr/>
        </p:nvCxnSpPr>
        <p:spPr>
          <a:xfrm>
            <a:off x="7956376" y="2427734"/>
            <a:ext cx="0" cy="2880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7164288" y="2931790"/>
            <a:ext cx="0" cy="79208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8532440" y="2427734"/>
            <a:ext cx="0" cy="1296144"/>
          </a:xfrm>
          <a:prstGeom prst="straightConnector1">
            <a:avLst/>
          </a:prstGeom>
          <a:ln w="25400">
            <a:solidFill>
              <a:srgbClr val="DC772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228184" y="2397537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Съёмка  ЧС  не возможна</a:t>
            </a:r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7944653" y="2733167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E08020"/>
                </a:solidFill>
              </a:rPr>
              <a:t>Съёмка с ограниченной</a:t>
            </a:r>
          </a:p>
          <a:p>
            <a:pPr algn="ctr"/>
            <a:r>
              <a:rPr lang="ru-RU" sz="1000" b="1" dirty="0" smtClean="0">
                <a:solidFill>
                  <a:srgbClr val="E08020"/>
                </a:solidFill>
              </a:rPr>
              <a:t>детальностью</a:t>
            </a:r>
          </a:p>
        </p:txBody>
      </p:sp>
      <p:sp>
        <p:nvSpPr>
          <p:cNvPr id="115" name="Полилиния 114"/>
          <p:cNvSpPr/>
          <p:nvPr/>
        </p:nvSpPr>
        <p:spPr>
          <a:xfrm>
            <a:off x="7740352" y="3706626"/>
            <a:ext cx="974785" cy="211347"/>
          </a:xfrm>
          <a:custGeom>
            <a:avLst/>
            <a:gdLst>
              <a:gd name="connsiteX0" fmla="*/ 0 w 8229600"/>
              <a:gd name="connsiteY0" fmla="*/ 708804 h 763438"/>
              <a:gd name="connsiteX1" fmla="*/ 3183147 w 8229600"/>
              <a:gd name="connsiteY1" fmla="*/ 708804 h 763438"/>
              <a:gd name="connsiteX2" fmla="*/ 4321834 w 8229600"/>
              <a:gd name="connsiteY2" fmla="*/ 381001 h 763438"/>
              <a:gd name="connsiteX3" fmla="*/ 4649638 w 8229600"/>
              <a:gd name="connsiteY3" fmla="*/ 501770 h 763438"/>
              <a:gd name="connsiteX4" fmla="*/ 5400136 w 8229600"/>
              <a:gd name="connsiteY4" fmla="*/ 665672 h 763438"/>
              <a:gd name="connsiteX5" fmla="*/ 5771072 w 8229600"/>
              <a:gd name="connsiteY5" fmla="*/ 363748 h 763438"/>
              <a:gd name="connsiteX6" fmla="*/ 5986732 w 8229600"/>
              <a:gd name="connsiteY6" fmla="*/ 18691 h 763438"/>
              <a:gd name="connsiteX7" fmla="*/ 6211019 w 8229600"/>
              <a:gd name="connsiteY7" fmla="*/ 251604 h 763438"/>
              <a:gd name="connsiteX8" fmla="*/ 6556075 w 8229600"/>
              <a:gd name="connsiteY8" fmla="*/ 406880 h 763438"/>
              <a:gd name="connsiteX9" fmla="*/ 6771736 w 8229600"/>
              <a:gd name="connsiteY9" fmla="*/ 553529 h 763438"/>
              <a:gd name="connsiteX10" fmla="*/ 7090913 w 8229600"/>
              <a:gd name="connsiteY10" fmla="*/ 536276 h 763438"/>
              <a:gd name="connsiteX11" fmla="*/ 7254815 w 8229600"/>
              <a:gd name="connsiteY11" fmla="*/ 458638 h 763438"/>
              <a:gd name="connsiteX12" fmla="*/ 7513607 w 8229600"/>
              <a:gd name="connsiteY12" fmla="*/ 605287 h 763438"/>
              <a:gd name="connsiteX13" fmla="*/ 7694762 w 8229600"/>
              <a:gd name="connsiteY13" fmla="*/ 579408 h 763438"/>
              <a:gd name="connsiteX14" fmla="*/ 7893170 w 8229600"/>
              <a:gd name="connsiteY14" fmla="*/ 639793 h 763438"/>
              <a:gd name="connsiteX15" fmla="*/ 8048445 w 8229600"/>
              <a:gd name="connsiteY15" fmla="*/ 639793 h 763438"/>
              <a:gd name="connsiteX16" fmla="*/ 8229600 w 8229600"/>
              <a:gd name="connsiteY16" fmla="*/ 458638 h 763438"/>
              <a:gd name="connsiteX0" fmla="*/ 0 w 5046453"/>
              <a:gd name="connsiteY0" fmla="*/ 708804 h 708804"/>
              <a:gd name="connsiteX1" fmla="*/ 1138687 w 5046453"/>
              <a:gd name="connsiteY1" fmla="*/ 381001 h 708804"/>
              <a:gd name="connsiteX2" fmla="*/ 1466491 w 5046453"/>
              <a:gd name="connsiteY2" fmla="*/ 501770 h 708804"/>
              <a:gd name="connsiteX3" fmla="*/ 2216989 w 5046453"/>
              <a:gd name="connsiteY3" fmla="*/ 665672 h 708804"/>
              <a:gd name="connsiteX4" fmla="*/ 2587925 w 5046453"/>
              <a:gd name="connsiteY4" fmla="*/ 363748 h 708804"/>
              <a:gd name="connsiteX5" fmla="*/ 2803585 w 5046453"/>
              <a:gd name="connsiteY5" fmla="*/ 18691 h 708804"/>
              <a:gd name="connsiteX6" fmla="*/ 3027872 w 5046453"/>
              <a:gd name="connsiteY6" fmla="*/ 251604 h 708804"/>
              <a:gd name="connsiteX7" fmla="*/ 3372928 w 5046453"/>
              <a:gd name="connsiteY7" fmla="*/ 406880 h 708804"/>
              <a:gd name="connsiteX8" fmla="*/ 3588589 w 5046453"/>
              <a:gd name="connsiteY8" fmla="*/ 553529 h 708804"/>
              <a:gd name="connsiteX9" fmla="*/ 3907766 w 5046453"/>
              <a:gd name="connsiteY9" fmla="*/ 536276 h 708804"/>
              <a:gd name="connsiteX10" fmla="*/ 4071668 w 5046453"/>
              <a:gd name="connsiteY10" fmla="*/ 458638 h 708804"/>
              <a:gd name="connsiteX11" fmla="*/ 4330460 w 5046453"/>
              <a:gd name="connsiteY11" fmla="*/ 605287 h 708804"/>
              <a:gd name="connsiteX12" fmla="*/ 4511615 w 5046453"/>
              <a:gd name="connsiteY12" fmla="*/ 579408 h 708804"/>
              <a:gd name="connsiteX13" fmla="*/ 4710023 w 5046453"/>
              <a:gd name="connsiteY13" fmla="*/ 639793 h 708804"/>
              <a:gd name="connsiteX14" fmla="*/ 4865298 w 5046453"/>
              <a:gd name="connsiteY14" fmla="*/ 639793 h 708804"/>
              <a:gd name="connsiteX15" fmla="*/ 5046453 w 5046453"/>
              <a:gd name="connsiteY15" fmla="*/ 458638 h 708804"/>
              <a:gd name="connsiteX0" fmla="*/ 0 w 3907766"/>
              <a:gd name="connsiteY0" fmla="*/ 381001 h 688676"/>
              <a:gd name="connsiteX1" fmla="*/ 327804 w 3907766"/>
              <a:gd name="connsiteY1" fmla="*/ 501770 h 688676"/>
              <a:gd name="connsiteX2" fmla="*/ 1078302 w 3907766"/>
              <a:gd name="connsiteY2" fmla="*/ 665672 h 688676"/>
              <a:gd name="connsiteX3" fmla="*/ 1449238 w 3907766"/>
              <a:gd name="connsiteY3" fmla="*/ 363748 h 688676"/>
              <a:gd name="connsiteX4" fmla="*/ 1664898 w 3907766"/>
              <a:gd name="connsiteY4" fmla="*/ 18691 h 688676"/>
              <a:gd name="connsiteX5" fmla="*/ 1889185 w 3907766"/>
              <a:gd name="connsiteY5" fmla="*/ 251604 h 688676"/>
              <a:gd name="connsiteX6" fmla="*/ 2234241 w 3907766"/>
              <a:gd name="connsiteY6" fmla="*/ 406880 h 688676"/>
              <a:gd name="connsiteX7" fmla="*/ 2449902 w 3907766"/>
              <a:gd name="connsiteY7" fmla="*/ 553529 h 688676"/>
              <a:gd name="connsiteX8" fmla="*/ 2769079 w 3907766"/>
              <a:gd name="connsiteY8" fmla="*/ 536276 h 688676"/>
              <a:gd name="connsiteX9" fmla="*/ 2932981 w 3907766"/>
              <a:gd name="connsiteY9" fmla="*/ 458638 h 688676"/>
              <a:gd name="connsiteX10" fmla="*/ 3191773 w 3907766"/>
              <a:gd name="connsiteY10" fmla="*/ 605287 h 688676"/>
              <a:gd name="connsiteX11" fmla="*/ 3372928 w 3907766"/>
              <a:gd name="connsiteY11" fmla="*/ 579408 h 688676"/>
              <a:gd name="connsiteX12" fmla="*/ 3571336 w 3907766"/>
              <a:gd name="connsiteY12" fmla="*/ 639793 h 688676"/>
              <a:gd name="connsiteX13" fmla="*/ 3726611 w 3907766"/>
              <a:gd name="connsiteY13" fmla="*/ 639793 h 688676"/>
              <a:gd name="connsiteX14" fmla="*/ 3907766 w 3907766"/>
              <a:gd name="connsiteY14" fmla="*/ 458638 h 688676"/>
              <a:gd name="connsiteX0" fmla="*/ 0 w 3579962"/>
              <a:gd name="connsiteY0" fmla="*/ 501770 h 688676"/>
              <a:gd name="connsiteX1" fmla="*/ 750498 w 3579962"/>
              <a:gd name="connsiteY1" fmla="*/ 665672 h 688676"/>
              <a:gd name="connsiteX2" fmla="*/ 1121434 w 3579962"/>
              <a:gd name="connsiteY2" fmla="*/ 363748 h 688676"/>
              <a:gd name="connsiteX3" fmla="*/ 1337094 w 3579962"/>
              <a:gd name="connsiteY3" fmla="*/ 18691 h 688676"/>
              <a:gd name="connsiteX4" fmla="*/ 1561381 w 3579962"/>
              <a:gd name="connsiteY4" fmla="*/ 251604 h 688676"/>
              <a:gd name="connsiteX5" fmla="*/ 1906437 w 3579962"/>
              <a:gd name="connsiteY5" fmla="*/ 406880 h 688676"/>
              <a:gd name="connsiteX6" fmla="*/ 2122098 w 3579962"/>
              <a:gd name="connsiteY6" fmla="*/ 553529 h 688676"/>
              <a:gd name="connsiteX7" fmla="*/ 2441275 w 3579962"/>
              <a:gd name="connsiteY7" fmla="*/ 536276 h 688676"/>
              <a:gd name="connsiteX8" fmla="*/ 2605177 w 3579962"/>
              <a:gd name="connsiteY8" fmla="*/ 458638 h 688676"/>
              <a:gd name="connsiteX9" fmla="*/ 2863969 w 3579962"/>
              <a:gd name="connsiteY9" fmla="*/ 605287 h 688676"/>
              <a:gd name="connsiteX10" fmla="*/ 3045124 w 3579962"/>
              <a:gd name="connsiteY10" fmla="*/ 579408 h 688676"/>
              <a:gd name="connsiteX11" fmla="*/ 3243532 w 3579962"/>
              <a:gd name="connsiteY11" fmla="*/ 639793 h 688676"/>
              <a:gd name="connsiteX12" fmla="*/ 3398807 w 3579962"/>
              <a:gd name="connsiteY12" fmla="*/ 639793 h 688676"/>
              <a:gd name="connsiteX13" fmla="*/ 3579962 w 3579962"/>
              <a:gd name="connsiteY13" fmla="*/ 458638 h 688676"/>
              <a:gd name="connsiteX0" fmla="*/ 0 w 2829464"/>
              <a:gd name="connsiteY0" fmla="*/ 665672 h 669985"/>
              <a:gd name="connsiteX1" fmla="*/ 370936 w 2829464"/>
              <a:gd name="connsiteY1" fmla="*/ 363748 h 669985"/>
              <a:gd name="connsiteX2" fmla="*/ 586596 w 2829464"/>
              <a:gd name="connsiteY2" fmla="*/ 18691 h 669985"/>
              <a:gd name="connsiteX3" fmla="*/ 810883 w 2829464"/>
              <a:gd name="connsiteY3" fmla="*/ 251604 h 669985"/>
              <a:gd name="connsiteX4" fmla="*/ 1155939 w 2829464"/>
              <a:gd name="connsiteY4" fmla="*/ 406880 h 669985"/>
              <a:gd name="connsiteX5" fmla="*/ 1371600 w 2829464"/>
              <a:gd name="connsiteY5" fmla="*/ 553529 h 669985"/>
              <a:gd name="connsiteX6" fmla="*/ 1690777 w 2829464"/>
              <a:gd name="connsiteY6" fmla="*/ 536276 h 669985"/>
              <a:gd name="connsiteX7" fmla="*/ 1854679 w 2829464"/>
              <a:gd name="connsiteY7" fmla="*/ 458638 h 669985"/>
              <a:gd name="connsiteX8" fmla="*/ 2113471 w 2829464"/>
              <a:gd name="connsiteY8" fmla="*/ 605287 h 669985"/>
              <a:gd name="connsiteX9" fmla="*/ 2294626 w 2829464"/>
              <a:gd name="connsiteY9" fmla="*/ 579408 h 669985"/>
              <a:gd name="connsiteX10" fmla="*/ 2493034 w 2829464"/>
              <a:gd name="connsiteY10" fmla="*/ 639793 h 669985"/>
              <a:gd name="connsiteX11" fmla="*/ 2648309 w 2829464"/>
              <a:gd name="connsiteY11" fmla="*/ 639793 h 669985"/>
              <a:gd name="connsiteX12" fmla="*/ 2829464 w 2829464"/>
              <a:gd name="connsiteY12" fmla="*/ 458638 h 669985"/>
              <a:gd name="connsiteX0" fmla="*/ 0 w 2458528"/>
              <a:gd name="connsiteY0" fmla="*/ 363748 h 669985"/>
              <a:gd name="connsiteX1" fmla="*/ 215660 w 2458528"/>
              <a:gd name="connsiteY1" fmla="*/ 18691 h 669985"/>
              <a:gd name="connsiteX2" fmla="*/ 439947 w 2458528"/>
              <a:gd name="connsiteY2" fmla="*/ 251604 h 669985"/>
              <a:gd name="connsiteX3" fmla="*/ 785003 w 2458528"/>
              <a:gd name="connsiteY3" fmla="*/ 406880 h 669985"/>
              <a:gd name="connsiteX4" fmla="*/ 1000664 w 2458528"/>
              <a:gd name="connsiteY4" fmla="*/ 553529 h 669985"/>
              <a:gd name="connsiteX5" fmla="*/ 1319841 w 2458528"/>
              <a:gd name="connsiteY5" fmla="*/ 536276 h 669985"/>
              <a:gd name="connsiteX6" fmla="*/ 1483743 w 2458528"/>
              <a:gd name="connsiteY6" fmla="*/ 458638 h 669985"/>
              <a:gd name="connsiteX7" fmla="*/ 1742535 w 2458528"/>
              <a:gd name="connsiteY7" fmla="*/ 605287 h 669985"/>
              <a:gd name="connsiteX8" fmla="*/ 1923690 w 2458528"/>
              <a:gd name="connsiteY8" fmla="*/ 579408 h 669985"/>
              <a:gd name="connsiteX9" fmla="*/ 2122098 w 2458528"/>
              <a:gd name="connsiteY9" fmla="*/ 639793 h 669985"/>
              <a:gd name="connsiteX10" fmla="*/ 2277373 w 2458528"/>
              <a:gd name="connsiteY10" fmla="*/ 639793 h 669985"/>
              <a:gd name="connsiteX11" fmla="*/ 2458528 w 2458528"/>
              <a:gd name="connsiteY11" fmla="*/ 458638 h 669985"/>
              <a:gd name="connsiteX0" fmla="*/ 0 w 2242868"/>
              <a:gd name="connsiteY0" fmla="*/ 18691 h 669985"/>
              <a:gd name="connsiteX1" fmla="*/ 224287 w 2242868"/>
              <a:gd name="connsiteY1" fmla="*/ 251604 h 669985"/>
              <a:gd name="connsiteX2" fmla="*/ 569343 w 2242868"/>
              <a:gd name="connsiteY2" fmla="*/ 406880 h 669985"/>
              <a:gd name="connsiteX3" fmla="*/ 785004 w 2242868"/>
              <a:gd name="connsiteY3" fmla="*/ 553529 h 669985"/>
              <a:gd name="connsiteX4" fmla="*/ 1104181 w 2242868"/>
              <a:gd name="connsiteY4" fmla="*/ 536276 h 669985"/>
              <a:gd name="connsiteX5" fmla="*/ 1268083 w 2242868"/>
              <a:gd name="connsiteY5" fmla="*/ 458638 h 669985"/>
              <a:gd name="connsiteX6" fmla="*/ 1526875 w 2242868"/>
              <a:gd name="connsiteY6" fmla="*/ 605287 h 669985"/>
              <a:gd name="connsiteX7" fmla="*/ 1708030 w 2242868"/>
              <a:gd name="connsiteY7" fmla="*/ 579408 h 669985"/>
              <a:gd name="connsiteX8" fmla="*/ 1906438 w 2242868"/>
              <a:gd name="connsiteY8" fmla="*/ 639793 h 669985"/>
              <a:gd name="connsiteX9" fmla="*/ 2061713 w 2242868"/>
              <a:gd name="connsiteY9" fmla="*/ 639793 h 669985"/>
              <a:gd name="connsiteX10" fmla="*/ 2242868 w 2242868"/>
              <a:gd name="connsiteY10" fmla="*/ 458638 h 669985"/>
              <a:gd name="connsiteX0" fmla="*/ 0 w 2018581"/>
              <a:gd name="connsiteY0" fmla="*/ 0 h 418381"/>
              <a:gd name="connsiteX1" fmla="*/ 345056 w 2018581"/>
              <a:gd name="connsiteY1" fmla="*/ 155276 h 418381"/>
              <a:gd name="connsiteX2" fmla="*/ 560717 w 2018581"/>
              <a:gd name="connsiteY2" fmla="*/ 301925 h 418381"/>
              <a:gd name="connsiteX3" fmla="*/ 879894 w 2018581"/>
              <a:gd name="connsiteY3" fmla="*/ 284672 h 418381"/>
              <a:gd name="connsiteX4" fmla="*/ 1043796 w 2018581"/>
              <a:gd name="connsiteY4" fmla="*/ 207034 h 418381"/>
              <a:gd name="connsiteX5" fmla="*/ 1302588 w 2018581"/>
              <a:gd name="connsiteY5" fmla="*/ 353683 h 418381"/>
              <a:gd name="connsiteX6" fmla="*/ 1483743 w 2018581"/>
              <a:gd name="connsiteY6" fmla="*/ 327804 h 418381"/>
              <a:gd name="connsiteX7" fmla="*/ 1682151 w 2018581"/>
              <a:gd name="connsiteY7" fmla="*/ 388189 h 418381"/>
              <a:gd name="connsiteX8" fmla="*/ 1837426 w 2018581"/>
              <a:gd name="connsiteY8" fmla="*/ 388189 h 418381"/>
              <a:gd name="connsiteX9" fmla="*/ 2018581 w 2018581"/>
              <a:gd name="connsiteY9" fmla="*/ 207034 h 418381"/>
              <a:gd name="connsiteX0" fmla="*/ 0 w 1673525"/>
              <a:gd name="connsiteY0" fmla="*/ 0 h 263105"/>
              <a:gd name="connsiteX1" fmla="*/ 215661 w 1673525"/>
              <a:gd name="connsiteY1" fmla="*/ 146649 h 263105"/>
              <a:gd name="connsiteX2" fmla="*/ 534838 w 1673525"/>
              <a:gd name="connsiteY2" fmla="*/ 129396 h 263105"/>
              <a:gd name="connsiteX3" fmla="*/ 698740 w 1673525"/>
              <a:gd name="connsiteY3" fmla="*/ 51758 h 263105"/>
              <a:gd name="connsiteX4" fmla="*/ 957532 w 1673525"/>
              <a:gd name="connsiteY4" fmla="*/ 198407 h 263105"/>
              <a:gd name="connsiteX5" fmla="*/ 1138687 w 1673525"/>
              <a:gd name="connsiteY5" fmla="*/ 172528 h 263105"/>
              <a:gd name="connsiteX6" fmla="*/ 1337095 w 1673525"/>
              <a:gd name="connsiteY6" fmla="*/ 232913 h 263105"/>
              <a:gd name="connsiteX7" fmla="*/ 1492370 w 1673525"/>
              <a:gd name="connsiteY7" fmla="*/ 232913 h 263105"/>
              <a:gd name="connsiteX8" fmla="*/ 1673525 w 1673525"/>
              <a:gd name="connsiteY8" fmla="*/ 51758 h 263105"/>
              <a:gd name="connsiteX0" fmla="*/ 0 w 1457864"/>
              <a:gd name="connsiteY0" fmla="*/ 106393 h 222849"/>
              <a:gd name="connsiteX1" fmla="*/ 319177 w 1457864"/>
              <a:gd name="connsiteY1" fmla="*/ 89140 h 222849"/>
              <a:gd name="connsiteX2" fmla="*/ 483079 w 1457864"/>
              <a:gd name="connsiteY2" fmla="*/ 11502 h 222849"/>
              <a:gd name="connsiteX3" fmla="*/ 741871 w 1457864"/>
              <a:gd name="connsiteY3" fmla="*/ 158151 h 222849"/>
              <a:gd name="connsiteX4" fmla="*/ 923026 w 1457864"/>
              <a:gd name="connsiteY4" fmla="*/ 132272 h 222849"/>
              <a:gd name="connsiteX5" fmla="*/ 1121434 w 1457864"/>
              <a:gd name="connsiteY5" fmla="*/ 192657 h 222849"/>
              <a:gd name="connsiteX6" fmla="*/ 1276709 w 1457864"/>
              <a:gd name="connsiteY6" fmla="*/ 192657 h 222849"/>
              <a:gd name="connsiteX7" fmla="*/ 1457864 w 1457864"/>
              <a:gd name="connsiteY7" fmla="*/ 11502 h 222849"/>
              <a:gd name="connsiteX0" fmla="*/ 0 w 1138687"/>
              <a:gd name="connsiteY0" fmla="*/ 89140 h 222849"/>
              <a:gd name="connsiteX1" fmla="*/ 163902 w 1138687"/>
              <a:gd name="connsiteY1" fmla="*/ 11502 h 222849"/>
              <a:gd name="connsiteX2" fmla="*/ 422694 w 1138687"/>
              <a:gd name="connsiteY2" fmla="*/ 158151 h 222849"/>
              <a:gd name="connsiteX3" fmla="*/ 603849 w 1138687"/>
              <a:gd name="connsiteY3" fmla="*/ 132272 h 222849"/>
              <a:gd name="connsiteX4" fmla="*/ 802257 w 1138687"/>
              <a:gd name="connsiteY4" fmla="*/ 192657 h 222849"/>
              <a:gd name="connsiteX5" fmla="*/ 957532 w 1138687"/>
              <a:gd name="connsiteY5" fmla="*/ 192657 h 222849"/>
              <a:gd name="connsiteX6" fmla="*/ 1138687 w 1138687"/>
              <a:gd name="connsiteY6" fmla="*/ 11502 h 222849"/>
              <a:gd name="connsiteX0" fmla="*/ 0 w 974785"/>
              <a:gd name="connsiteY0" fmla="*/ 0 h 211347"/>
              <a:gd name="connsiteX1" fmla="*/ 258792 w 974785"/>
              <a:gd name="connsiteY1" fmla="*/ 146649 h 211347"/>
              <a:gd name="connsiteX2" fmla="*/ 439947 w 974785"/>
              <a:gd name="connsiteY2" fmla="*/ 120770 h 211347"/>
              <a:gd name="connsiteX3" fmla="*/ 638355 w 974785"/>
              <a:gd name="connsiteY3" fmla="*/ 181155 h 211347"/>
              <a:gd name="connsiteX4" fmla="*/ 793630 w 974785"/>
              <a:gd name="connsiteY4" fmla="*/ 181155 h 211347"/>
              <a:gd name="connsiteX5" fmla="*/ 974785 w 974785"/>
              <a:gd name="connsiteY5" fmla="*/ 0 h 21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785" h="211347">
                <a:moveTo>
                  <a:pt x="0" y="0"/>
                </a:moveTo>
                <a:cubicBezTo>
                  <a:pt x="70449" y="11502"/>
                  <a:pt x="185468" y="126521"/>
                  <a:pt x="258792" y="146649"/>
                </a:cubicBezTo>
                <a:cubicBezTo>
                  <a:pt x="332116" y="166777"/>
                  <a:pt x="376687" y="115019"/>
                  <a:pt x="439947" y="120770"/>
                </a:cubicBezTo>
                <a:cubicBezTo>
                  <a:pt x="503208" y="126521"/>
                  <a:pt x="579408" y="171091"/>
                  <a:pt x="638355" y="181155"/>
                </a:cubicBezTo>
                <a:cubicBezTo>
                  <a:pt x="697302" y="191219"/>
                  <a:pt x="737558" y="211347"/>
                  <a:pt x="793630" y="181155"/>
                </a:cubicBezTo>
                <a:cubicBezTo>
                  <a:pt x="849702" y="150963"/>
                  <a:pt x="912243" y="75481"/>
                  <a:pt x="974785" y="0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 115"/>
          <p:cNvSpPr/>
          <p:nvPr/>
        </p:nvSpPr>
        <p:spPr>
          <a:xfrm>
            <a:off x="467544" y="3966191"/>
            <a:ext cx="2088232" cy="45719"/>
          </a:xfrm>
          <a:custGeom>
            <a:avLst/>
            <a:gdLst>
              <a:gd name="connsiteX0" fmla="*/ 0 w 8229600"/>
              <a:gd name="connsiteY0" fmla="*/ 708804 h 763438"/>
              <a:gd name="connsiteX1" fmla="*/ 3183147 w 8229600"/>
              <a:gd name="connsiteY1" fmla="*/ 708804 h 763438"/>
              <a:gd name="connsiteX2" fmla="*/ 4321834 w 8229600"/>
              <a:gd name="connsiteY2" fmla="*/ 381001 h 763438"/>
              <a:gd name="connsiteX3" fmla="*/ 4649638 w 8229600"/>
              <a:gd name="connsiteY3" fmla="*/ 501770 h 763438"/>
              <a:gd name="connsiteX4" fmla="*/ 5400136 w 8229600"/>
              <a:gd name="connsiteY4" fmla="*/ 665672 h 763438"/>
              <a:gd name="connsiteX5" fmla="*/ 5771072 w 8229600"/>
              <a:gd name="connsiteY5" fmla="*/ 363748 h 763438"/>
              <a:gd name="connsiteX6" fmla="*/ 5986732 w 8229600"/>
              <a:gd name="connsiteY6" fmla="*/ 18691 h 763438"/>
              <a:gd name="connsiteX7" fmla="*/ 6211019 w 8229600"/>
              <a:gd name="connsiteY7" fmla="*/ 251604 h 763438"/>
              <a:gd name="connsiteX8" fmla="*/ 6556075 w 8229600"/>
              <a:gd name="connsiteY8" fmla="*/ 406880 h 763438"/>
              <a:gd name="connsiteX9" fmla="*/ 6771736 w 8229600"/>
              <a:gd name="connsiteY9" fmla="*/ 553529 h 763438"/>
              <a:gd name="connsiteX10" fmla="*/ 7090913 w 8229600"/>
              <a:gd name="connsiteY10" fmla="*/ 536276 h 763438"/>
              <a:gd name="connsiteX11" fmla="*/ 7254815 w 8229600"/>
              <a:gd name="connsiteY11" fmla="*/ 458638 h 763438"/>
              <a:gd name="connsiteX12" fmla="*/ 7513607 w 8229600"/>
              <a:gd name="connsiteY12" fmla="*/ 605287 h 763438"/>
              <a:gd name="connsiteX13" fmla="*/ 7694762 w 8229600"/>
              <a:gd name="connsiteY13" fmla="*/ 579408 h 763438"/>
              <a:gd name="connsiteX14" fmla="*/ 7893170 w 8229600"/>
              <a:gd name="connsiteY14" fmla="*/ 639793 h 763438"/>
              <a:gd name="connsiteX15" fmla="*/ 8048445 w 8229600"/>
              <a:gd name="connsiteY15" fmla="*/ 639793 h 763438"/>
              <a:gd name="connsiteX16" fmla="*/ 8229600 w 8229600"/>
              <a:gd name="connsiteY16" fmla="*/ 458638 h 763438"/>
              <a:gd name="connsiteX0" fmla="*/ 0 w 8048445"/>
              <a:gd name="connsiteY0" fmla="*/ 708804 h 763438"/>
              <a:gd name="connsiteX1" fmla="*/ 3183147 w 8048445"/>
              <a:gd name="connsiteY1" fmla="*/ 708804 h 763438"/>
              <a:gd name="connsiteX2" fmla="*/ 4321834 w 8048445"/>
              <a:gd name="connsiteY2" fmla="*/ 381001 h 763438"/>
              <a:gd name="connsiteX3" fmla="*/ 4649638 w 8048445"/>
              <a:gd name="connsiteY3" fmla="*/ 501770 h 763438"/>
              <a:gd name="connsiteX4" fmla="*/ 5400136 w 8048445"/>
              <a:gd name="connsiteY4" fmla="*/ 665672 h 763438"/>
              <a:gd name="connsiteX5" fmla="*/ 5771072 w 8048445"/>
              <a:gd name="connsiteY5" fmla="*/ 363748 h 763438"/>
              <a:gd name="connsiteX6" fmla="*/ 5986732 w 8048445"/>
              <a:gd name="connsiteY6" fmla="*/ 18691 h 763438"/>
              <a:gd name="connsiteX7" fmla="*/ 6211019 w 8048445"/>
              <a:gd name="connsiteY7" fmla="*/ 251604 h 763438"/>
              <a:gd name="connsiteX8" fmla="*/ 6556075 w 8048445"/>
              <a:gd name="connsiteY8" fmla="*/ 406880 h 763438"/>
              <a:gd name="connsiteX9" fmla="*/ 6771736 w 8048445"/>
              <a:gd name="connsiteY9" fmla="*/ 553529 h 763438"/>
              <a:gd name="connsiteX10" fmla="*/ 7090913 w 8048445"/>
              <a:gd name="connsiteY10" fmla="*/ 536276 h 763438"/>
              <a:gd name="connsiteX11" fmla="*/ 7254815 w 8048445"/>
              <a:gd name="connsiteY11" fmla="*/ 458638 h 763438"/>
              <a:gd name="connsiteX12" fmla="*/ 7513607 w 8048445"/>
              <a:gd name="connsiteY12" fmla="*/ 605287 h 763438"/>
              <a:gd name="connsiteX13" fmla="*/ 7694762 w 8048445"/>
              <a:gd name="connsiteY13" fmla="*/ 579408 h 763438"/>
              <a:gd name="connsiteX14" fmla="*/ 7893170 w 8048445"/>
              <a:gd name="connsiteY14" fmla="*/ 639793 h 763438"/>
              <a:gd name="connsiteX15" fmla="*/ 8048445 w 8048445"/>
              <a:gd name="connsiteY15" fmla="*/ 639793 h 763438"/>
              <a:gd name="connsiteX0" fmla="*/ 0 w 7893170"/>
              <a:gd name="connsiteY0" fmla="*/ 708804 h 763438"/>
              <a:gd name="connsiteX1" fmla="*/ 3183147 w 7893170"/>
              <a:gd name="connsiteY1" fmla="*/ 708804 h 763438"/>
              <a:gd name="connsiteX2" fmla="*/ 4321834 w 7893170"/>
              <a:gd name="connsiteY2" fmla="*/ 381001 h 763438"/>
              <a:gd name="connsiteX3" fmla="*/ 4649638 w 7893170"/>
              <a:gd name="connsiteY3" fmla="*/ 501770 h 763438"/>
              <a:gd name="connsiteX4" fmla="*/ 5400136 w 7893170"/>
              <a:gd name="connsiteY4" fmla="*/ 665672 h 763438"/>
              <a:gd name="connsiteX5" fmla="*/ 5771072 w 7893170"/>
              <a:gd name="connsiteY5" fmla="*/ 363748 h 763438"/>
              <a:gd name="connsiteX6" fmla="*/ 5986732 w 7893170"/>
              <a:gd name="connsiteY6" fmla="*/ 18691 h 763438"/>
              <a:gd name="connsiteX7" fmla="*/ 6211019 w 7893170"/>
              <a:gd name="connsiteY7" fmla="*/ 251604 h 763438"/>
              <a:gd name="connsiteX8" fmla="*/ 6556075 w 7893170"/>
              <a:gd name="connsiteY8" fmla="*/ 406880 h 763438"/>
              <a:gd name="connsiteX9" fmla="*/ 6771736 w 7893170"/>
              <a:gd name="connsiteY9" fmla="*/ 553529 h 763438"/>
              <a:gd name="connsiteX10" fmla="*/ 7090913 w 7893170"/>
              <a:gd name="connsiteY10" fmla="*/ 536276 h 763438"/>
              <a:gd name="connsiteX11" fmla="*/ 7254815 w 7893170"/>
              <a:gd name="connsiteY11" fmla="*/ 458638 h 763438"/>
              <a:gd name="connsiteX12" fmla="*/ 7513607 w 7893170"/>
              <a:gd name="connsiteY12" fmla="*/ 605287 h 763438"/>
              <a:gd name="connsiteX13" fmla="*/ 7694762 w 7893170"/>
              <a:gd name="connsiteY13" fmla="*/ 579408 h 763438"/>
              <a:gd name="connsiteX14" fmla="*/ 7893170 w 7893170"/>
              <a:gd name="connsiteY14" fmla="*/ 639793 h 763438"/>
              <a:gd name="connsiteX0" fmla="*/ 0 w 7694762"/>
              <a:gd name="connsiteY0" fmla="*/ 708804 h 763438"/>
              <a:gd name="connsiteX1" fmla="*/ 3183147 w 7694762"/>
              <a:gd name="connsiteY1" fmla="*/ 708804 h 763438"/>
              <a:gd name="connsiteX2" fmla="*/ 4321834 w 7694762"/>
              <a:gd name="connsiteY2" fmla="*/ 381001 h 763438"/>
              <a:gd name="connsiteX3" fmla="*/ 4649638 w 7694762"/>
              <a:gd name="connsiteY3" fmla="*/ 501770 h 763438"/>
              <a:gd name="connsiteX4" fmla="*/ 5400136 w 7694762"/>
              <a:gd name="connsiteY4" fmla="*/ 665672 h 763438"/>
              <a:gd name="connsiteX5" fmla="*/ 5771072 w 7694762"/>
              <a:gd name="connsiteY5" fmla="*/ 363748 h 763438"/>
              <a:gd name="connsiteX6" fmla="*/ 5986732 w 7694762"/>
              <a:gd name="connsiteY6" fmla="*/ 18691 h 763438"/>
              <a:gd name="connsiteX7" fmla="*/ 6211019 w 7694762"/>
              <a:gd name="connsiteY7" fmla="*/ 251604 h 763438"/>
              <a:gd name="connsiteX8" fmla="*/ 6556075 w 7694762"/>
              <a:gd name="connsiteY8" fmla="*/ 406880 h 763438"/>
              <a:gd name="connsiteX9" fmla="*/ 6771736 w 7694762"/>
              <a:gd name="connsiteY9" fmla="*/ 553529 h 763438"/>
              <a:gd name="connsiteX10" fmla="*/ 7090913 w 7694762"/>
              <a:gd name="connsiteY10" fmla="*/ 536276 h 763438"/>
              <a:gd name="connsiteX11" fmla="*/ 7254815 w 7694762"/>
              <a:gd name="connsiteY11" fmla="*/ 458638 h 763438"/>
              <a:gd name="connsiteX12" fmla="*/ 7513607 w 7694762"/>
              <a:gd name="connsiteY12" fmla="*/ 605287 h 763438"/>
              <a:gd name="connsiteX13" fmla="*/ 7694762 w 7694762"/>
              <a:gd name="connsiteY13" fmla="*/ 579408 h 763438"/>
              <a:gd name="connsiteX0" fmla="*/ 0 w 7513607"/>
              <a:gd name="connsiteY0" fmla="*/ 708804 h 763438"/>
              <a:gd name="connsiteX1" fmla="*/ 3183147 w 7513607"/>
              <a:gd name="connsiteY1" fmla="*/ 708804 h 763438"/>
              <a:gd name="connsiteX2" fmla="*/ 4321834 w 7513607"/>
              <a:gd name="connsiteY2" fmla="*/ 381001 h 763438"/>
              <a:gd name="connsiteX3" fmla="*/ 4649638 w 7513607"/>
              <a:gd name="connsiteY3" fmla="*/ 501770 h 763438"/>
              <a:gd name="connsiteX4" fmla="*/ 5400136 w 7513607"/>
              <a:gd name="connsiteY4" fmla="*/ 665672 h 763438"/>
              <a:gd name="connsiteX5" fmla="*/ 5771072 w 7513607"/>
              <a:gd name="connsiteY5" fmla="*/ 363748 h 763438"/>
              <a:gd name="connsiteX6" fmla="*/ 5986732 w 7513607"/>
              <a:gd name="connsiteY6" fmla="*/ 18691 h 763438"/>
              <a:gd name="connsiteX7" fmla="*/ 6211019 w 7513607"/>
              <a:gd name="connsiteY7" fmla="*/ 251604 h 763438"/>
              <a:gd name="connsiteX8" fmla="*/ 6556075 w 7513607"/>
              <a:gd name="connsiteY8" fmla="*/ 406880 h 763438"/>
              <a:gd name="connsiteX9" fmla="*/ 6771736 w 7513607"/>
              <a:gd name="connsiteY9" fmla="*/ 553529 h 763438"/>
              <a:gd name="connsiteX10" fmla="*/ 7090913 w 7513607"/>
              <a:gd name="connsiteY10" fmla="*/ 536276 h 763438"/>
              <a:gd name="connsiteX11" fmla="*/ 7254815 w 7513607"/>
              <a:gd name="connsiteY11" fmla="*/ 458638 h 763438"/>
              <a:gd name="connsiteX12" fmla="*/ 7513607 w 7513607"/>
              <a:gd name="connsiteY12" fmla="*/ 605287 h 763438"/>
              <a:gd name="connsiteX0" fmla="*/ 0 w 7254815"/>
              <a:gd name="connsiteY0" fmla="*/ 708804 h 763438"/>
              <a:gd name="connsiteX1" fmla="*/ 3183147 w 7254815"/>
              <a:gd name="connsiteY1" fmla="*/ 708804 h 763438"/>
              <a:gd name="connsiteX2" fmla="*/ 4321834 w 7254815"/>
              <a:gd name="connsiteY2" fmla="*/ 381001 h 763438"/>
              <a:gd name="connsiteX3" fmla="*/ 4649638 w 7254815"/>
              <a:gd name="connsiteY3" fmla="*/ 501770 h 763438"/>
              <a:gd name="connsiteX4" fmla="*/ 5400136 w 7254815"/>
              <a:gd name="connsiteY4" fmla="*/ 665672 h 763438"/>
              <a:gd name="connsiteX5" fmla="*/ 5771072 w 7254815"/>
              <a:gd name="connsiteY5" fmla="*/ 363748 h 763438"/>
              <a:gd name="connsiteX6" fmla="*/ 5986732 w 7254815"/>
              <a:gd name="connsiteY6" fmla="*/ 18691 h 763438"/>
              <a:gd name="connsiteX7" fmla="*/ 6211019 w 7254815"/>
              <a:gd name="connsiteY7" fmla="*/ 251604 h 763438"/>
              <a:gd name="connsiteX8" fmla="*/ 6556075 w 7254815"/>
              <a:gd name="connsiteY8" fmla="*/ 406880 h 763438"/>
              <a:gd name="connsiteX9" fmla="*/ 6771736 w 7254815"/>
              <a:gd name="connsiteY9" fmla="*/ 553529 h 763438"/>
              <a:gd name="connsiteX10" fmla="*/ 7090913 w 7254815"/>
              <a:gd name="connsiteY10" fmla="*/ 536276 h 763438"/>
              <a:gd name="connsiteX11" fmla="*/ 7254815 w 7254815"/>
              <a:gd name="connsiteY11" fmla="*/ 458638 h 763438"/>
              <a:gd name="connsiteX0" fmla="*/ 0 w 7090913"/>
              <a:gd name="connsiteY0" fmla="*/ 708804 h 763438"/>
              <a:gd name="connsiteX1" fmla="*/ 3183147 w 7090913"/>
              <a:gd name="connsiteY1" fmla="*/ 708804 h 763438"/>
              <a:gd name="connsiteX2" fmla="*/ 4321834 w 7090913"/>
              <a:gd name="connsiteY2" fmla="*/ 381001 h 763438"/>
              <a:gd name="connsiteX3" fmla="*/ 4649638 w 7090913"/>
              <a:gd name="connsiteY3" fmla="*/ 501770 h 763438"/>
              <a:gd name="connsiteX4" fmla="*/ 5400136 w 7090913"/>
              <a:gd name="connsiteY4" fmla="*/ 665672 h 763438"/>
              <a:gd name="connsiteX5" fmla="*/ 5771072 w 7090913"/>
              <a:gd name="connsiteY5" fmla="*/ 363748 h 763438"/>
              <a:gd name="connsiteX6" fmla="*/ 5986732 w 7090913"/>
              <a:gd name="connsiteY6" fmla="*/ 18691 h 763438"/>
              <a:gd name="connsiteX7" fmla="*/ 6211019 w 7090913"/>
              <a:gd name="connsiteY7" fmla="*/ 251604 h 763438"/>
              <a:gd name="connsiteX8" fmla="*/ 6556075 w 7090913"/>
              <a:gd name="connsiteY8" fmla="*/ 406880 h 763438"/>
              <a:gd name="connsiteX9" fmla="*/ 6771736 w 7090913"/>
              <a:gd name="connsiteY9" fmla="*/ 553529 h 763438"/>
              <a:gd name="connsiteX10" fmla="*/ 7090913 w 7090913"/>
              <a:gd name="connsiteY10" fmla="*/ 536276 h 763438"/>
              <a:gd name="connsiteX0" fmla="*/ 0 w 6771736"/>
              <a:gd name="connsiteY0" fmla="*/ 708804 h 763438"/>
              <a:gd name="connsiteX1" fmla="*/ 3183147 w 6771736"/>
              <a:gd name="connsiteY1" fmla="*/ 708804 h 763438"/>
              <a:gd name="connsiteX2" fmla="*/ 4321834 w 6771736"/>
              <a:gd name="connsiteY2" fmla="*/ 381001 h 763438"/>
              <a:gd name="connsiteX3" fmla="*/ 4649638 w 6771736"/>
              <a:gd name="connsiteY3" fmla="*/ 501770 h 763438"/>
              <a:gd name="connsiteX4" fmla="*/ 5400136 w 6771736"/>
              <a:gd name="connsiteY4" fmla="*/ 665672 h 763438"/>
              <a:gd name="connsiteX5" fmla="*/ 5771072 w 6771736"/>
              <a:gd name="connsiteY5" fmla="*/ 363748 h 763438"/>
              <a:gd name="connsiteX6" fmla="*/ 5986732 w 6771736"/>
              <a:gd name="connsiteY6" fmla="*/ 18691 h 763438"/>
              <a:gd name="connsiteX7" fmla="*/ 6211019 w 6771736"/>
              <a:gd name="connsiteY7" fmla="*/ 251604 h 763438"/>
              <a:gd name="connsiteX8" fmla="*/ 6556075 w 6771736"/>
              <a:gd name="connsiteY8" fmla="*/ 406880 h 763438"/>
              <a:gd name="connsiteX9" fmla="*/ 6771736 w 6771736"/>
              <a:gd name="connsiteY9" fmla="*/ 553529 h 763438"/>
              <a:gd name="connsiteX0" fmla="*/ 0 w 6556075"/>
              <a:gd name="connsiteY0" fmla="*/ 708804 h 763438"/>
              <a:gd name="connsiteX1" fmla="*/ 3183147 w 6556075"/>
              <a:gd name="connsiteY1" fmla="*/ 708804 h 763438"/>
              <a:gd name="connsiteX2" fmla="*/ 4321834 w 6556075"/>
              <a:gd name="connsiteY2" fmla="*/ 381001 h 763438"/>
              <a:gd name="connsiteX3" fmla="*/ 4649638 w 6556075"/>
              <a:gd name="connsiteY3" fmla="*/ 501770 h 763438"/>
              <a:gd name="connsiteX4" fmla="*/ 5400136 w 6556075"/>
              <a:gd name="connsiteY4" fmla="*/ 665672 h 763438"/>
              <a:gd name="connsiteX5" fmla="*/ 5771072 w 6556075"/>
              <a:gd name="connsiteY5" fmla="*/ 363748 h 763438"/>
              <a:gd name="connsiteX6" fmla="*/ 5986732 w 6556075"/>
              <a:gd name="connsiteY6" fmla="*/ 18691 h 763438"/>
              <a:gd name="connsiteX7" fmla="*/ 6211019 w 6556075"/>
              <a:gd name="connsiteY7" fmla="*/ 251604 h 763438"/>
              <a:gd name="connsiteX8" fmla="*/ 6556075 w 6556075"/>
              <a:gd name="connsiteY8" fmla="*/ 406880 h 763438"/>
              <a:gd name="connsiteX0" fmla="*/ 0 w 6211019"/>
              <a:gd name="connsiteY0" fmla="*/ 708804 h 763438"/>
              <a:gd name="connsiteX1" fmla="*/ 3183147 w 6211019"/>
              <a:gd name="connsiteY1" fmla="*/ 708804 h 763438"/>
              <a:gd name="connsiteX2" fmla="*/ 4321834 w 6211019"/>
              <a:gd name="connsiteY2" fmla="*/ 381001 h 763438"/>
              <a:gd name="connsiteX3" fmla="*/ 4649638 w 6211019"/>
              <a:gd name="connsiteY3" fmla="*/ 501770 h 763438"/>
              <a:gd name="connsiteX4" fmla="*/ 5400136 w 6211019"/>
              <a:gd name="connsiteY4" fmla="*/ 665672 h 763438"/>
              <a:gd name="connsiteX5" fmla="*/ 5771072 w 6211019"/>
              <a:gd name="connsiteY5" fmla="*/ 363748 h 763438"/>
              <a:gd name="connsiteX6" fmla="*/ 5986732 w 6211019"/>
              <a:gd name="connsiteY6" fmla="*/ 18691 h 763438"/>
              <a:gd name="connsiteX7" fmla="*/ 6211019 w 6211019"/>
              <a:gd name="connsiteY7" fmla="*/ 251604 h 763438"/>
              <a:gd name="connsiteX0" fmla="*/ 0 w 5986732"/>
              <a:gd name="connsiteY0" fmla="*/ 690113 h 744747"/>
              <a:gd name="connsiteX1" fmla="*/ 3183147 w 5986732"/>
              <a:gd name="connsiteY1" fmla="*/ 690113 h 744747"/>
              <a:gd name="connsiteX2" fmla="*/ 4321834 w 5986732"/>
              <a:gd name="connsiteY2" fmla="*/ 362310 h 744747"/>
              <a:gd name="connsiteX3" fmla="*/ 4649638 w 5986732"/>
              <a:gd name="connsiteY3" fmla="*/ 483079 h 744747"/>
              <a:gd name="connsiteX4" fmla="*/ 5400136 w 5986732"/>
              <a:gd name="connsiteY4" fmla="*/ 646981 h 744747"/>
              <a:gd name="connsiteX5" fmla="*/ 5771072 w 5986732"/>
              <a:gd name="connsiteY5" fmla="*/ 345057 h 744747"/>
              <a:gd name="connsiteX6" fmla="*/ 5986732 w 5986732"/>
              <a:gd name="connsiteY6" fmla="*/ 0 h 744747"/>
              <a:gd name="connsiteX0" fmla="*/ 0 w 5771072"/>
              <a:gd name="connsiteY0" fmla="*/ 362309 h 416943"/>
              <a:gd name="connsiteX1" fmla="*/ 3183147 w 5771072"/>
              <a:gd name="connsiteY1" fmla="*/ 362309 h 416943"/>
              <a:gd name="connsiteX2" fmla="*/ 4321834 w 5771072"/>
              <a:gd name="connsiteY2" fmla="*/ 34506 h 416943"/>
              <a:gd name="connsiteX3" fmla="*/ 4649638 w 5771072"/>
              <a:gd name="connsiteY3" fmla="*/ 155275 h 416943"/>
              <a:gd name="connsiteX4" fmla="*/ 5400136 w 5771072"/>
              <a:gd name="connsiteY4" fmla="*/ 319177 h 416943"/>
              <a:gd name="connsiteX5" fmla="*/ 5771072 w 5771072"/>
              <a:gd name="connsiteY5" fmla="*/ 17253 h 416943"/>
              <a:gd name="connsiteX0" fmla="*/ 0 w 5400136"/>
              <a:gd name="connsiteY0" fmla="*/ 362309 h 416943"/>
              <a:gd name="connsiteX1" fmla="*/ 3183147 w 5400136"/>
              <a:gd name="connsiteY1" fmla="*/ 362309 h 416943"/>
              <a:gd name="connsiteX2" fmla="*/ 4321834 w 5400136"/>
              <a:gd name="connsiteY2" fmla="*/ 34506 h 416943"/>
              <a:gd name="connsiteX3" fmla="*/ 4649638 w 5400136"/>
              <a:gd name="connsiteY3" fmla="*/ 155275 h 416943"/>
              <a:gd name="connsiteX4" fmla="*/ 5400136 w 5400136"/>
              <a:gd name="connsiteY4" fmla="*/ 319177 h 416943"/>
              <a:gd name="connsiteX0" fmla="*/ 0 w 4649638"/>
              <a:gd name="connsiteY0" fmla="*/ 362309 h 416943"/>
              <a:gd name="connsiteX1" fmla="*/ 3183147 w 4649638"/>
              <a:gd name="connsiteY1" fmla="*/ 362309 h 416943"/>
              <a:gd name="connsiteX2" fmla="*/ 4321834 w 4649638"/>
              <a:gd name="connsiteY2" fmla="*/ 34506 h 416943"/>
              <a:gd name="connsiteX3" fmla="*/ 4649638 w 4649638"/>
              <a:gd name="connsiteY3" fmla="*/ 155275 h 416943"/>
              <a:gd name="connsiteX0" fmla="*/ 0 w 4321834"/>
              <a:gd name="connsiteY0" fmla="*/ 327803 h 382437"/>
              <a:gd name="connsiteX1" fmla="*/ 3183147 w 4321834"/>
              <a:gd name="connsiteY1" fmla="*/ 327803 h 382437"/>
              <a:gd name="connsiteX2" fmla="*/ 4321834 w 4321834"/>
              <a:gd name="connsiteY2" fmla="*/ 0 h 382437"/>
              <a:gd name="connsiteX0" fmla="*/ 0 w 3183147"/>
              <a:gd name="connsiteY0" fmla="*/ 0 h 54634"/>
              <a:gd name="connsiteX1" fmla="*/ 3183147 w 3183147"/>
              <a:gd name="connsiteY1" fmla="*/ 0 h 54634"/>
              <a:gd name="connsiteX0" fmla="*/ 0 w 2088236"/>
              <a:gd name="connsiteY0" fmla="*/ 0 h 65909"/>
              <a:gd name="connsiteX1" fmla="*/ 2088236 w 2088236"/>
              <a:gd name="connsiteY1" fmla="*/ 11275 h 6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8236" h="65909">
                <a:moveTo>
                  <a:pt x="0" y="0"/>
                </a:moveTo>
                <a:cubicBezTo>
                  <a:pt x="1231420" y="27317"/>
                  <a:pt x="1367930" y="65909"/>
                  <a:pt x="2088236" y="11275"/>
                </a:cubicBezTo>
              </a:path>
            </a:pathLst>
          </a:custGeom>
          <a:ln w="444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" name="Группа 116"/>
          <p:cNvGrpSpPr/>
          <p:nvPr/>
        </p:nvGrpSpPr>
        <p:grpSpPr>
          <a:xfrm>
            <a:off x="2339752" y="3507854"/>
            <a:ext cx="504056" cy="504056"/>
            <a:chOff x="441666" y="476672"/>
            <a:chExt cx="864096" cy="864096"/>
          </a:xfrm>
        </p:grpSpPr>
        <p:grpSp>
          <p:nvGrpSpPr>
            <p:cNvPr id="118" name="Группа 186"/>
            <p:cNvGrpSpPr/>
            <p:nvPr/>
          </p:nvGrpSpPr>
          <p:grpSpPr>
            <a:xfrm>
              <a:off x="703820" y="672444"/>
              <a:ext cx="322536" cy="596316"/>
              <a:chOff x="703820" y="672444"/>
              <a:chExt cx="322536" cy="596316"/>
            </a:xfrm>
          </p:grpSpPr>
          <p:sp>
            <p:nvSpPr>
              <p:cNvPr id="120" name="Трапеция 119"/>
              <p:cNvSpPr/>
              <p:nvPr/>
            </p:nvSpPr>
            <p:spPr>
              <a:xfrm>
                <a:off x="827584" y="980728"/>
                <a:ext cx="72008" cy="288032"/>
              </a:xfrm>
              <a:prstGeom prst="trapezoid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Облако 120"/>
              <p:cNvSpPr/>
              <p:nvPr/>
            </p:nvSpPr>
            <p:spPr>
              <a:xfrm>
                <a:off x="703820" y="672444"/>
                <a:ext cx="322536" cy="432048"/>
              </a:xfrm>
              <a:prstGeom prst="cloud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9" name="Умножение 118"/>
            <p:cNvSpPr/>
            <p:nvPr/>
          </p:nvSpPr>
          <p:spPr>
            <a:xfrm>
              <a:off x="441666" y="476672"/>
              <a:ext cx="864096" cy="864096"/>
            </a:xfrm>
            <a:prstGeom prst="mathMultiply">
              <a:avLst>
                <a:gd name="adj1" fmla="val 455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Облако 121"/>
          <p:cNvSpPr/>
          <p:nvPr/>
        </p:nvSpPr>
        <p:spPr>
          <a:xfrm>
            <a:off x="7020272" y="2643758"/>
            <a:ext cx="864096" cy="28803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блако 122"/>
          <p:cNvSpPr/>
          <p:nvPr/>
        </p:nvSpPr>
        <p:spPr>
          <a:xfrm>
            <a:off x="6516216" y="2715766"/>
            <a:ext cx="648072" cy="216025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7092280" y="264375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Облачность</a:t>
            </a:r>
          </a:p>
        </p:txBody>
      </p:sp>
      <p:sp>
        <p:nvSpPr>
          <p:cNvPr id="125" name="Умножение 124"/>
          <p:cNvSpPr/>
          <p:nvPr/>
        </p:nvSpPr>
        <p:spPr>
          <a:xfrm>
            <a:off x="7877544" y="2441382"/>
            <a:ext cx="161268" cy="161268"/>
          </a:xfrm>
          <a:prstGeom prst="mathMultiply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/>
          <p:cNvSpPr txBox="1"/>
          <p:nvPr/>
        </p:nvSpPr>
        <p:spPr>
          <a:xfrm>
            <a:off x="7175914" y="300379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DC7724"/>
                </a:solidFill>
              </a:rPr>
              <a:t>Не контролируемая зона полётов без обеспечения безопасности</a:t>
            </a: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6595509" y="3182340"/>
            <a:ext cx="891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500-1 500 м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-36512" y="1071048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Ограничение  по дальности связи</a:t>
            </a:r>
          </a:p>
          <a:p>
            <a:pPr algn="r"/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 наземной антенны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347864" y="4083918"/>
            <a:ext cx="177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Канал управления</a:t>
            </a:r>
          </a:p>
          <a:p>
            <a:endParaRPr lang="ru-RU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Видео в режиме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реального времени</a:t>
            </a:r>
          </a:p>
        </p:txBody>
      </p:sp>
      <p:grpSp>
        <p:nvGrpSpPr>
          <p:cNvPr id="130" name="Группа 129"/>
          <p:cNvGrpSpPr/>
          <p:nvPr/>
        </p:nvGrpSpPr>
        <p:grpSpPr>
          <a:xfrm>
            <a:off x="3059832" y="4155926"/>
            <a:ext cx="249258" cy="138477"/>
            <a:chOff x="2987824" y="5085184"/>
            <a:chExt cx="648072" cy="360040"/>
          </a:xfrm>
        </p:grpSpPr>
        <p:sp>
          <p:nvSpPr>
            <p:cNvPr id="131" name="Дуга 130"/>
            <p:cNvSpPr/>
            <p:nvPr/>
          </p:nvSpPr>
          <p:spPr>
            <a:xfrm>
              <a:off x="3275856" y="5085184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Дуга 131"/>
            <p:cNvSpPr/>
            <p:nvPr/>
          </p:nvSpPr>
          <p:spPr>
            <a:xfrm>
              <a:off x="3131840" y="5085184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Дуга 132"/>
            <p:cNvSpPr/>
            <p:nvPr/>
          </p:nvSpPr>
          <p:spPr>
            <a:xfrm>
              <a:off x="2987824" y="5085184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3059832" y="4515966"/>
            <a:ext cx="249258" cy="138477"/>
            <a:chOff x="2987824" y="5661248"/>
            <a:chExt cx="648072" cy="360040"/>
          </a:xfrm>
        </p:grpSpPr>
        <p:sp>
          <p:nvSpPr>
            <p:cNvPr id="135" name="Дуга 134"/>
            <p:cNvSpPr/>
            <p:nvPr/>
          </p:nvSpPr>
          <p:spPr>
            <a:xfrm>
              <a:off x="3275856" y="5661248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Дуга 135"/>
            <p:cNvSpPr/>
            <p:nvPr/>
          </p:nvSpPr>
          <p:spPr>
            <a:xfrm>
              <a:off x="3131840" y="5661248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Дуга 136"/>
            <p:cNvSpPr/>
            <p:nvPr/>
          </p:nvSpPr>
          <p:spPr>
            <a:xfrm>
              <a:off x="2987824" y="5661248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 rot="21421363">
            <a:off x="1759126" y="2021504"/>
            <a:ext cx="512616" cy="1684199"/>
            <a:chOff x="1759126" y="2806746"/>
            <a:chExt cx="512616" cy="1684199"/>
          </a:xfrm>
        </p:grpSpPr>
        <p:grpSp>
          <p:nvGrpSpPr>
            <p:cNvPr id="139" name="Группа 234"/>
            <p:cNvGrpSpPr/>
            <p:nvPr/>
          </p:nvGrpSpPr>
          <p:grpSpPr>
            <a:xfrm rot="18172057">
              <a:off x="1279167" y="3890784"/>
              <a:ext cx="1080120" cy="120201"/>
              <a:chOff x="5652120" y="6189119"/>
              <a:chExt cx="1080120" cy="120201"/>
            </a:xfrm>
          </p:grpSpPr>
          <p:grpSp>
            <p:nvGrpSpPr>
              <p:cNvPr id="159" name="Группа 224"/>
              <p:cNvGrpSpPr/>
              <p:nvPr/>
            </p:nvGrpSpPr>
            <p:grpSpPr>
              <a:xfrm>
                <a:off x="5652120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69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74" name="Дуга 173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5" name="Дуга 174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6" name="Дуга 175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0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71" name="Дуга 170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2" name="Дуга 171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3" name="Дуга 172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60" name="Группа 225"/>
              <p:cNvGrpSpPr/>
              <p:nvPr/>
            </p:nvGrpSpPr>
            <p:grpSpPr>
              <a:xfrm>
                <a:off x="6132361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61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66" name="Дуга 165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" name="Дуга 166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8" name="Дуга 167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2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63" name="Дуга 162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4" name="Дуга 163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5" name="Дуга 164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40" name="Группа 235"/>
            <p:cNvGrpSpPr/>
            <p:nvPr/>
          </p:nvGrpSpPr>
          <p:grpSpPr>
            <a:xfrm rot="18172057">
              <a:off x="1671582" y="3286705"/>
              <a:ext cx="1080120" cy="120201"/>
              <a:chOff x="5652120" y="6189119"/>
              <a:chExt cx="1080120" cy="120201"/>
            </a:xfrm>
          </p:grpSpPr>
          <p:grpSp>
            <p:nvGrpSpPr>
              <p:cNvPr id="141" name="Группа 224"/>
              <p:cNvGrpSpPr/>
              <p:nvPr/>
            </p:nvGrpSpPr>
            <p:grpSpPr>
              <a:xfrm>
                <a:off x="5652120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51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56" name="Дуга 155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Дуга 156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8" name="Дуга 157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2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53" name="Дуга 152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4" name="Дуга 153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5" name="Дуга 154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42" name="Группа 225"/>
              <p:cNvGrpSpPr/>
              <p:nvPr/>
            </p:nvGrpSpPr>
            <p:grpSpPr>
              <a:xfrm>
                <a:off x="6132361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43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48" name="Дуга 147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9" name="Дуга 148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0" name="Дуга 149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44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45" name="Дуга 144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6" name="Дуга 145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7" name="Дуга 146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grpSp>
        <p:nvGrpSpPr>
          <p:cNvPr id="177" name="Группа 176"/>
          <p:cNvGrpSpPr/>
          <p:nvPr/>
        </p:nvGrpSpPr>
        <p:grpSpPr>
          <a:xfrm rot="10979842">
            <a:off x="1927469" y="2007937"/>
            <a:ext cx="512616" cy="1684199"/>
            <a:chOff x="1759126" y="2806746"/>
            <a:chExt cx="512616" cy="1684199"/>
          </a:xfrm>
        </p:grpSpPr>
        <p:grpSp>
          <p:nvGrpSpPr>
            <p:cNvPr id="178" name="Группа 234"/>
            <p:cNvGrpSpPr/>
            <p:nvPr/>
          </p:nvGrpSpPr>
          <p:grpSpPr>
            <a:xfrm rot="18172057">
              <a:off x="1279167" y="3890784"/>
              <a:ext cx="1080120" cy="120201"/>
              <a:chOff x="5652120" y="6189119"/>
              <a:chExt cx="1080120" cy="120201"/>
            </a:xfrm>
          </p:grpSpPr>
          <p:grpSp>
            <p:nvGrpSpPr>
              <p:cNvPr id="198" name="Группа 224"/>
              <p:cNvGrpSpPr/>
              <p:nvPr/>
            </p:nvGrpSpPr>
            <p:grpSpPr>
              <a:xfrm>
                <a:off x="5652120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208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213" name="Дуга 212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4" name="Дуга 213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5" name="Дуга 214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9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210" name="Дуга 209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1" name="Дуга 210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2" name="Дуга 211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99" name="Группа 225"/>
              <p:cNvGrpSpPr/>
              <p:nvPr/>
            </p:nvGrpSpPr>
            <p:grpSpPr>
              <a:xfrm>
                <a:off x="6132361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200" name="Группа 19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205" name="Дуга 204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6" name="Дуга 205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7" name="Дуга 206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1" name="Группа 20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202" name="Дуга 201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3" name="Дуга 202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4" name="Дуга 203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79" name="Группа 235"/>
            <p:cNvGrpSpPr/>
            <p:nvPr/>
          </p:nvGrpSpPr>
          <p:grpSpPr>
            <a:xfrm rot="18172057">
              <a:off x="1671582" y="3286705"/>
              <a:ext cx="1080120" cy="120201"/>
              <a:chOff x="5652120" y="6189119"/>
              <a:chExt cx="1080120" cy="120201"/>
            </a:xfrm>
          </p:grpSpPr>
          <p:grpSp>
            <p:nvGrpSpPr>
              <p:cNvPr id="180" name="Группа 224"/>
              <p:cNvGrpSpPr/>
              <p:nvPr/>
            </p:nvGrpSpPr>
            <p:grpSpPr>
              <a:xfrm>
                <a:off x="5652120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90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95" name="Дуга 194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6" name="Дуга 195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7" name="Дуга 196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1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92" name="Дуга 191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3" name="Дуга 192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4" name="Дуга 193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81" name="Группа 225"/>
              <p:cNvGrpSpPr/>
              <p:nvPr/>
            </p:nvGrpSpPr>
            <p:grpSpPr>
              <a:xfrm>
                <a:off x="6132361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82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87" name="Дуга 186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8" name="Дуга 187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9" name="Дуга 188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3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84" name="Дуга 183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5" name="Дуга 184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6" name="Дуга 185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sp>
        <p:nvSpPr>
          <p:cNvPr id="216" name="TextBox 215"/>
          <p:cNvSpPr txBox="1"/>
          <p:nvPr/>
        </p:nvSpPr>
        <p:spPr>
          <a:xfrm>
            <a:off x="1187624" y="1995686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 30 - 40 км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475656" y="3579862"/>
            <a:ext cx="85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Станция</a:t>
            </a:r>
          </a:p>
          <a:p>
            <a:pPr algn="ctr"/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управления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7884368" y="1635646"/>
            <a:ext cx="437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БВС</a:t>
            </a:r>
          </a:p>
        </p:txBody>
      </p:sp>
      <p:sp>
        <p:nvSpPr>
          <p:cNvPr id="220" name="Дуга 219"/>
          <p:cNvSpPr/>
          <p:nvPr/>
        </p:nvSpPr>
        <p:spPr>
          <a:xfrm>
            <a:off x="-972616" y="1419622"/>
            <a:ext cx="4536504" cy="4464496"/>
          </a:xfrm>
          <a:prstGeom prst="arc">
            <a:avLst>
              <a:gd name="adj1" fmla="val 16200000"/>
              <a:gd name="adj2" fmla="val 325195"/>
            </a:avLst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Схема использования БАС </a:t>
            </a:r>
            <a:r>
              <a:rPr lang="ru-RU" sz="1600" dirty="0" err="1" smtClean="0"/>
              <a:t>мультикоптерного</a:t>
            </a:r>
            <a:r>
              <a:rPr lang="ru-RU" sz="1600" dirty="0" smtClean="0"/>
              <a:t> типа</a:t>
            </a:r>
            <a:endParaRPr lang="ru-RU" sz="1600" dirty="0"/>
          </a:p>
        </p:txBody>
      </p:sp>
      <p:sp>
        <p:nvSpPr>
          <p:cNvPr id="222" name="TextBox 221"/>
          <p:cNvSpPr txBox="1"/>
          <p:nvPr/>
        </p:nvSpPr>
        <p:spPr>
          <a:xfrm>
            <a:off x="107505" y="444395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Станция базирования</a:t>
            </a:r>
          </a:p>
          <a:p>
            <a:pPr algn="ctr"/>
            <a:r>
              <a:rPr lang="ru-RU" sz="1000" b="1" dirty="0" smtClean="0"/>
              <a:t>восстановительного поезда</a:t>
            </a:r>
          </a:p>
        </p:txBody>
      </p:sp>
      <p:cxnSp>
        <p:nvCxnSpPr>
          <p:cNvPr id="928" name="Прямая соединительная линия 927"/>
          <p:cNvCxnSpPr/>
          <p:nvPr/>
        </p:nvCxnSpPr>
        <p:spPr>
          <a:xfrm>
            <a:off x="2123728" y="4443958"/>
            <a:ext cx="626469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9" name="Рисунок 928" descr="Vosst_poez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491880" y="4083918"/>
            <a:ext cx="3146853" cy="344800"/>
          </a:xfrm>
          <a:prstGeom prst="rect">
            <a:avLst/>
          </a:prstGeom>
        </p:spPr>
      </p:pic>
      <p:cxnSp>
        <p:nvCxnSpPr>
          <p:cNvPr id="930" name="Прямая соединительная линия 929"/>
          <p:cNvCxnSpPr/>
          <p:nvPr/>
        </p:nvCxnSpPr>
        <p:spPr>
          <a:xfrm>
            <a:off x="7020272" y="4443958"/>
            <a:ext cx="14401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1" name="Рисунок 930" descr="D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94790" flipH="1">
            <a:off x="7421739" y="2327490"/>
            <a:ext cx="1127497" cy="492499"/>
          </a:xfrm>
          <a:prstGeom prst="rect">
            <a:avLst/>
          </a:prstGeom>
        </p:spPr>
      </p:pic>
      <p:pic>
        <p:nvPicPr>
          <p:cNvPr id="932" name="Рисунок 931" descr="Inmars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829910"/>
            <a:ext cx="1311260" cy="781839"/>
          </a:xfrm>
          <a:prstGeom prst="rect">
            <a:avLst/>
          </a:prstGeom>
        </p:spPr>
      </p:pic>
      <p:grpSp>
        <p:nvGrpSpPr>
          <p:cNvPr id="933" name="Группа 932"/>
          <p:cNvGrpSpPr/>
          <p:nvPr/>
        </p:nvGrpSpPr>
        <p:grpSpPr>
          <a:xfrm flipH="1">
            <a:off x="4571298" y="2787774"/>
            <a:ext cx="144718" cy="1080120"/>
            <a:chOff x="2516524" y="2492896"/>
            <a:chExt cx="270140" cy="2016224"/>
          </a:xfrm>
        </p:grpSpPr>
        <p:sp>
          <p:nvSpPr>
            <p:cNvPr id="934" name="Прямоугольник 933"/>
            <p:cNvSpPr/>
            <p:nvPr/>
          </p:nvSpPr>
          <p:spPr>
            <a:xfrm>
              <a:off x="2627784" y="2708920"/>
              <a:ext cx="45719" cy="1800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35" name="Группа 16"/>
            <p:cNvGrpSpPr/>
            <p:nvPr/>
          </p:nvGrpSpPr>
          <p:grpSpPr>
            <a:xfrm>
              <a:off x="2516524" y="2492896"/>
              <a:ext cx="72008" cy="792088"/>
              <a:chOff x="2267744" y="2492896"/>
              <a:chExt cx="72008" cy="792088"/>
            </a:xfrm>
          </p:grpSpPr>
          <p:sp>
            <p:nvSpPr>
              <p:cNvPr id="939" name="Прямоугольник 11"/>
              <p:cNvSpPr/>
              <p:nvPr/>
            </p:nvSpPr>
            <p:spPr>
              <a:xfrm>
                <a:off x="2267744" y="2780928"/>
                <a:ext cx="72008" cy="5040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40" name="Прямая соединительная линия 939"/>
              <p:cNvCxnSpPr/>
              <p:nvPr/>
            </p:nvCxnSpPr>
            <p:spPr>
              <a:xfrm>
                <a:off x="2301656" y="2492896"/>
                <a:ext cx="0" cy="28803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6" name="Группа 17"/>
            <p:cNvGrpSpPr/>
            <p:nvPr/>
          </p:nvGrpSpPr>
          <p:grpSpPr>
            <a:xfrm>
              <a:off x="2714656" y="2492896"/>
              <a:ext cx="72008" cy="792088"/>
              <a:chOff x="2267744" y="2492896"/>
              <a:chExt cx="72008" cy="792088"/>
            </a:xfrm>
          </p:grpSpPr>
          <p:sp>
            <p:nvSpPr>
              <p:cNvPr id="937" name="Прямоугольник 936"/>
              <p:cNvSpPr/>
              <p:nvPr/>
            </p:nvSpPr>
            <p:spPr>
              <a:xfrm>
                <a:off x="2267744" y="2780928"/>
                <a:ext cx="72008" cy="5040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38" name="Прямая соединительная линия 937"/>
              <p:cNvCxnSpPr/>
              <p:nvPr/>
            </p:nvCxnSpPr>
            <p:spPr>
              <a:xfrm>
                <a:off x="2301656" y="2492896"/>
                <a:ext cx="0" cy="28803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1" name="Группа 940"/>
          <p:cNvGrpSpPr/>
          <p:nvPr/>
        </p:nvGrpSpPr>
        <p:grpSpPr>
          <a:xfrm>
            <a:off x="5188024" y="3784951"/>
            <a:ext cx="252575" cy="296366"/>
            <a:chOff x="5188024" y="3784951"/>
            <a:chExt cx="252575" cy="296366"/>
          </a:xfrm>
        </p:grpSpPr>
        <p:sp>
          <p:nvSpPr>
            <p:cNvPr id="942" name="Равнобедренный треугольник 941"/>
            <p:cNvSpPr/>
            <p:nvPr/>
          </p:nvSpPr>
          <p:spPr>
            <a:xfrm>
              <a:off x="5206506" y="3931755"/>
              <a:ext cx="105240" cy="149562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43" name="Группа 423"/>
            <p:cNvGrpSpPr/>
            <p:nvPr/>
          </p:nvGrpSpPr>
          <p:grpSpPr>
            <a:xfrm rot="967877">
              <a:off x="5188024" y="3784951"/>
              <a:ext cx="252575" cy="126870"/>
              <a:chOff x="5163304" y="3795886"/>
              <a:chExt cx="252575" cy="126870"/>
            </a:xfrm>
          </p:grpSpPr>
          <p:sp>
            <p:nvSpPr>
              <p:cNvPr id="944" name="Блок-схема: сохраненные данные 943"/>
              <p:cNvSpPr/>
              <p:nvPr/>
            </p:nvSpPr>
            <p:spPr>
              <a:xfrm rot="18389990">
                <a:off x="5247813" y="3754690"/>
                <a:ext cx="83557" cy="252575"/>
              </a:xfrm>
              <a:prstGeom prst="flowChartOnlineStorag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5" name="Равнобедренный треугольник 944"/>
              <p:cNvSpPr/>
              <p:nvPr/>
            </p:nvSpPr>
            <p:spPr>
              <a:xfrm rot="2317012">
                <a:off x="5323736" y="3795886"/>
                <a:ext cx="33410" cy="43307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46" name="TextBox 945"/>
          <p:cNvSpPr txBox="1"/>
          <p:nvPr/>
        </p:nvSpPr>
        <p:spPr>
          <a:xfrm>
            <a:off x="5372342" y="3723878"/>
            <a:ext cx="85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Станция</a:t>
            </a:r>
          </a:p>
          <a:p>
            <a:pPr algn="ctr"/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управления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47" name="Группа 946"/>
          <p:cNvGrpSpPr/>
          <p:nvPr/>
        </p:nvGrpSpPr>
        <p:grpSpPr>
          <a:xfrm rot="17722228">
            <a:off x="4914218" y="3096420"/>
            <a:ext cx="175320" cy="708996"/>
            <a:chOff x="2247329" y="2597490"/>
            <a:chExt cx="175320" cy="708996"/>
          </a:xfrm>
        </p:grpSpPr>
        <p:grpSp>
          <p:nvGrpSpPr>
            <p:cNvPr id="948" name="Группа 224"/>
            <p:cNvGrpSpPr/>
            <p:nvPr/>
          </p:nvGrpSpPr>
          <p:grpSpPr>
            <a:xfrm rot="17734611">
              <a:off x="2007490" y="2946446"/>
              <a:ext cx="599879" cy="120201"/>
              <a:chOff x="5652120" y="6189119"/>
              <a:chExt cx="599879" cy="120201"/>
            </a:xfrm>
          </p:grpSpPr>
          <p:grpSp>
            <p:nvGrpSpPr>
              <p:cNvPr id="958" name="Группа 219"/>
              <p:cNvGrpSpPr/>
              <p:nvPr/>
            </p:nvGrpSpPr>
            <p:grpSpPr>
              <a:xfrm>
                <a:off x="5652120" y="6189306"/>
                <a:ext cx="360040" cy="120014"/>
                <a:chOff x="5652120" y="6189306"/>
                <a:chExt cx="360040" cy="120014"/>
              </a:xfrm>
            </p:grpSpPr>
            <p:sp>
              <p:nvSpPr>
                <p:cNvPr id="963" name="Дуга 962"/>
                <p:cNvSpPr/>
                <p:nvPr/>
              </p:nvSpPr>
              <p:spPr>
                <a:xfrm>
                  <a:off x="5892147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4" name="Дуга 963"/>
                <p:cNvSpPr/>
                <p:nvPr/>
              </p:nvSpPr>
              <p:spPr>
                <a:xfrm>
                  <a:off x="5772133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5" name="Дуга 964"/>
                <p:cNvSpPr/>
                <p:nvPr/>
              </p:nvSpPr>
              <p:spPr>
                <a:xfrm>
                  <a:off x="5652120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59" name="Группа 220"/>
              <p:cNvGrpSpPr/>
              <p:nvPr/>
            </p:nvGrpSpPr>
            <p:grpSpPr>
              <a:xfrm>
                <a:off x="5891959" y="6189119"/>
                <a:ext cx="360040" cy="120014"/>
                <a:chOff x="5652120" y="6189306"/>
                <a:chExt cx="360040" cy="120014"/>
              </a:xfrm>
            </p:grpSpPr>
            <p:sp>
              <p:nvSpPr>
                <p:cNvPr id="960" name="Дуга 959"/>
                <p:cNvSpPr/>
                <p:nvPr/>
              </p:nvSpPr>
              <p:spPr>
                <a:xfrm>
                  <a:off x="5892147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1" name="Дуга 960"/>
                <p:cNvSpPr/>
                <p:nvPr/>
              </p:nvSpPr>
              <p:spPr>
                <a:xfrm>
                  <a:off x="5772133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2" name="Дуга 961"/>
                <p:cNvSpPr/>
                <p:nvPr/>
              </p:nvSpPr>
              <p:spPr>
                <a:xfrm>
                  <a:off x="5652120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949" name="Группа 225"/>
            <p:cNvGrpSpPr/>
            <p:nvPr/>
          </p:nvGrpSpPr>
          <p:grpSpPr>
            <a:xfrm rot="17734611">
              <a:off x="2062609" y="2837329"/>
              <a:ext cx="599879" cy="120201"/>
              <a:chOff x="5652120" y="6189119"/>
              <a:chExt cx="599879" cy="120201"/>
            </a:xfrm>
          </p:grpSpPr>
          <p:grpSp>
            <p:nvGrpSpPr>
              <p:cNvPr id="950" name="Группа 219"/>
              <p:cNvGrpSpPr/>
              <p:nvPr/>
            </p:nvGrpSpPr>
            <p:grpSpPr>
              <a:xfrm>
                <a:off x="5652120" y="6189306"/>
                <a:ext cx="360040" cy="120014"/>
                <a:chOff x="5652120" y="6189306"/>
                <a:chExt cx="360040" cy="120014"/>
              </a:xfrm>
            </p:grpSpPr>
            <p:sp>
              <p:nvSpPr>
                <p:cNvPr id="955" name="Дуга 954"/>
                <p:cNvSpPr/>
                <p:nvPr/>
              </p:nvSpPr>
              <p:spPr>
                <a:xfrm>
                  <a:off x="5892147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6" name="Дуга 955"/>
                <p:cNvSpPr/>
                <p:nvPr/>
              </p:nvSpPr>
              <p:spPr>
                <a:xfrm>
                  <a:off x="5772133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7" name="Дуга 956"/>
                <p:cNvSpPr/>
                <p:nvPr/>
              </p:nvSpPr>
              <p:spPr>
                <a:xfrm>
                  <a:off x="5652120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51" name="Группа 220"/>
              <p:cNvGrpSpPr/>
              <p:nvPr/>
            </p:nvGrpSpPr>
            <p:grpSpPr>
              <a:xfrm>
                <a:off x="5891959" y="6189119"/>
                <a:ext cx="360040" cy="120014"/>
                <a:chOff x="5652120" y="6189306"/>
                <a:chExt cx="360040" cy="120014"/>
              </a:xfrm>
            </p:grpSpPr>
            <p:sp>
              <p:nvSpPr>
                <p:cNvPr id="952" name="Дуга 951"/>
                <p:cNvSpPr/>
                <p:nvPr/>
              </p:nvSpPr>
              <p:spPr>
                <a:xfrm>
                  <a:off x="5892147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3" name="Дуга 952"/>
                <p:cNvSpPr/>
                <p:nvPr/>
              </p:nvSpPr>
              <p:spPr>
                <a:xfrm>
                  <a:off x="5772133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4" name="Дуга 953"/>
                <p:cNvSpPr/>
                <p:nvPr/>
              </p:nvSpPr>
              <p:spPr>
                <a:xfrm>
                  <a:off x="5652120" y="6189306"/>
                  <a:ext cx="120013" cy="120014"/>
                </a:xfrm>
                <a:prstGeom prst="arc">
                  <a:avLst>
                    <a:gd name="adj1" fmla="val 16200000"/>
                    <a:gd name="adj2" fmla="val 5270250"/>
                  </a:avLst>
                </a:prstGeom>
                <a:ln w="222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966" name="TextBox 965"/>
          <p:cNvSpPr txBox="1"/>
          <p:nvPr/>
        </p:nvSpPr>
        <p:spPr>
          <a:xfrm>
            <a:off x="4067944" y="235572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Сети </a:t>
            </a: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GSM</a:t>
            </a:r>
            <a:endParaRPr lang="ru-RU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(при наличии)</a:t>
            </a:r>
          </a:p>
        </p:txBody>
      </p:sp>
      <p:grpSp>
        <p:nvGrpSpPr>
          <p:cNvPr id="967" name="Группа 966"/>
          <p:cNvGrpSpPr/>
          <p:nvPr/>
        </p:nvGrpSpPr>
        <p:grpSpPr>
          <a:xfrm>
            <a:off x="3010684" y="4083918"/>
            <a:ext cx="252575" cy="300195"/>
            <a:chOff x="3542669" y="4494356"/>
            <a:chExt cx="252575" cy="300195"/>
          </a:xfrm>
        </p:grpSpPr>
        <p:sp>
          <p:nvSpPr>
            <p:cNvPr id="968" name="Равнобедренный треугольник 967"/>
            <p:cNvSpPr/>
            <p:nvPr/>
          </p:nvSpPr>
          <p:spPr>
            <a:xfrm flipH="1">
              <a:off x="3596013" y="4644989"/>
              <a:ext cx="105240" cy="149562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9" name="Группа 158"/>
            <p:cNvGrpSpPr/>
            <p:nvPr/>
          </p:nvGrpSpPr>
          <p:grpSpPr>
            <a:xfrm rot="2072279">
              <a:off x="3542669" y="4494356"/>
              <a:ext cx="252575" cy="126870"/>
              <a:chOff x="3491880" y="4509120"/>
              <a:chExt cx="252575" cy="126870"/>
            </a:xfrm>
          </p:grpSpPr>
          <p:sp>
            <p:nvSpPr>
              <p:cNvPr id="970" name="Блок-схема: сохраненные данные 969"/>
              <p:cNvSpPr/>
              <p:nvPr/>
            </p:nvSpPr>
            <p:spPr>
              <a:xfrm rot="3210010" flipH="1">
                <a:off x="3576389" y="4467924"/>
                <a:ext cx="83557" cy="252575"/>
              </a:xfrm>
              <a:prstGeom prst="flowChartOnlineStorag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1" name="Равнобедренный треугольник 970"/>
              <p:cNvSpPr/>
              <p:nvPr/>
            </p:nvSpPr>
            <p:spPr>
              <a:xfrm rot="19282988" flipH="1">
                <a:off x="3550613" y="4509120"/>
                <a:ext cx="33410" cy="43307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2" name="Группа 198"/>
          <p:cNvGrpSpPr/>
          <p:nvPr/>
        </p:nvGrpSpPr>
        <p:grpSpPr>
          <a:xfrm>
            <a:off x="3027698" y="2707882"/>
            <a:ext cx="175321" cy="1310460"/>
            <a:chOff x="3565662" y="3118320"/>
            <a:chExt cx="175321" cy="1310460"/>
          </a:xfrm>
        </p:grpSpPr>
        <p:grpSp>
          <p:nvGrpSpPr>
            <p:cNvPr id="973" name="Группа 160"/>
            <p:cNvGrpSpPr/>
            <p:nvPr/>
          </p:nvGrpSpPr>
          <p:grpSpPr>
            <a:xfrm rot="20049065">
              <a:off x="3565663" y="3719784"/>
              <a:ext cx="175320" cy="708996"/>
              <a:chOff x="2247329" y="2597490"/>
              <a:chExt cx="175320" cy="708996"/>
            </a:xfrm>
          </p:grpSpPr>
          <p:grpSp>
            <p:nvGrpSpPr>
              <p:cNvPr id="993" name="Группа 224"/>
              <p:cNvGrpSpPr/>
              <p:nvPr/>
            </p:nvGrpSpPr>
            <p:grpSpPr>
              <a:xfrm rot="17734611">
                <a:off x="2007490" y="2946446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003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008" name="Дуга 176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09" name="Дуга 1008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10" name="Дуга 1009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004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005" name="Дуга 1004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06" name="Дуга 1005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07" name="Дуга 175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994" name="Группа 225"/>
              <p:cNvGrpSpPr/>
              <p:nvPr/>
            </p:nvGrpSpPr>
            <p:grpSpPr>
              <a:xfrm rot="17734611">
                <a:off x="2062609" y="283732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995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000" name="Дуга 168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01" name="Дуга 1000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02" name="Дуга 1001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96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997" name="Дуга 165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98" name="Дуга 166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99" name="Дуга 167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974" name="Группа 179"/>
            <p:cNvGrpSpPr/>
            <p:nvPr/>
          </p:nvGrpSpPr>
          <p:grpSpPr>
            <a:xfrm rot="20049065">
              <a:off x="3565662" y="3118320"/>
              <a:ext cx="175320" cy="708996"/>
              <a:chOff x="2247329" y="2597490"/>
              <a:chExt cx="175320" cy="708996"/>
            </a:xfrm>
          </p:grpSpPr>
          <p:grpSp>
            <p:nvGrpSpPr>
              <p:cNvPr id="975" name="Группа 224"/>
              <p:cNvGrpSpPr/>
              <p:nvPr/>
            </p:nvGrpSpPr>
            <p:grpSpPr>
              <a:xfrm rot="17734611">
                <a:off x="2007490" y="2946446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985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990" name="Дуга 989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91" name="Дуга 990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92" name="Дуга 991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86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987" name="Дуга 986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88" name="Дуга 987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89" name="Дуга 988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976" name="Группа 225"/>
              <p:cNvGrpSpPr/>
              <p:nvPr/>
            </p:nvGrpSpPr>
            <p:grpSpPr>
              <a:xfrm rot="17734611">
                <a:off x="2062609" y="283732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977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982" name="Дуга 981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83" name="Дуга 982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84" name="Дуга 983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78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979" name="Дуга 978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80" name="Дуга 979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81" name="Дуга 980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grpSp>
        <p:nvGrpSpPr>
          <p:cNvPr id="1011" name="Группа 199"/>
          <p:cNvGrpSpPr/>
          <p:nvPr/>
        </p:nvGrpSpPr>
        <p:grpSpPr>
          <a:xfrm>
            <a:off x="3025924" y="1506394"/>
            <a:ext cx="175321" cy="1310460"/>
            <a:chOff x="3565662" y="3118320"/>
            <a:chExt cx="175321" cy="1310460"/>
          </a:xfrm>
        </p:grpSpPr>
        <p:grpSp>
          <p:nvGrpSpPr>
            <p:cNvPr id="1012" name="Группа 160"/>
            <p:cNvGrpSpPr/>
            <p:nvPr/>
          </p:nvGrpSpPr>
          <p:grpSpPr>
            <a:xfrm rot="20049065">
              <a:off x="3565663" y="3719784"/>
              <a:ext cx="175320" cy="708996"/>
              <a:chOff x="2247329" y="2597490"/>
              <a:chExt cx="175320" cy="708996"/>
            </a:xfrm>
          </p:grpSpPr>
          <p:grpSp>
            <p:nvGrpSpPr>
              <p:cNvPr id="1032" name="Группа 224"/>
              <p:cNvGrpSpPr/>
              <p:nvPr/>
            </p:nvGrpSpPr>
            <p:grpSpPr>
              <a:xfrm rot="17734611">
                <a:off x="2007490" y="2946446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042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047" name="Дуга 1046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8" name="Дуга 1047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9" name="Дуга 1048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043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044" name="Дуга 1043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5" name="Дуга 1044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6" name="Дуга 1045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033" name="Группа 225"/>
              <p:cNvGrpSpPr/>
              <p:nvPr/>
            </p:nvGrpSpPr>
            <p:grpSpPr>
              <a:xfrm rot="17734611">
                <a:off x="2062609" y="283732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034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039" name="Дуга 1038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0" name="Дуга 1039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1" name="Дуга 1040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035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036" name="Дуга 1035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7" name="Дуга 1036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8" name="Дуга 1037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013" name="Группа 179"/>
            <p:cNvGrpSpPr/>
            <p:nvPr/>
          </p:nvGrpSpPr>
          <p:grpSpPr>
            <a:xfrm rot="20049065">
              <a:off x="3565662" y="3118320"/>
              <a:ext cx="175320" cy="708996"/>
              <a:chOff x="2247329" y="2597490"/>
              <a:chExt cx="175320" cy="708996"/>
            </a:xfrm>
          </p:grpSpPr>
          <p:grpSp>
            <p:nvGrpSpPr>
              <p:cNvPr id="1014" name="Группа 224"/>
              <p:cNvGrpSpPr/>
              <p:nvPr/>
            </p:nvGrpSpPr>
            <p:grpSpPr>
              <a:xfrm rot="17734611">
                <a:off x="2007490" y="2946446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024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029" name="Дуга 1028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0" name="Дуга 1029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1" name="Дуга 1030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025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026" name="Дуга 1025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7" name="Дуга 1026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8" name="Дуга 1027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015" name="Группа 225"/>
              <p:cNvGrpSpPr/>
              <p:nvPr/>
            </p:nvGrpSpPr>
            <p:grpSpPr>
              <a:xfrm rot="17734611">
                <a:off x="2062609" y="283732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016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021" name="Дуга 1020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2" name="Дуга 1021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3" name="Дуга 1022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017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018" name="Дуга 1017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19" name="Дуга 1018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0" name="Дуга 1019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sp>
        <p:nvSpPr>
          <p:cNvPr id="1050" name="Прямоугольник 1049"/>
          <p:cNvSpPr/>
          <p:nvPr/>
        </p:nvSpPr>
        <p:spPr>
          <a:xfrm>
            <a:off x="6804248" y="868388"/>
            <a:ext cx="1584176" cy="983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Штаб по ликвидации  ЧС</a:t>
            </a:r>
          </a:p>
          <a:p>
            <a:pPr algn="ctr"/>
            <a:r>
              <a:rPr lang="ru-RU" sz="1400" b="1" dirty="0" smtClean="0"/>
              <a:t>(ЦЧС)</a:t>
            </a:r>
            <a:endParaRPr lang="ru-RU" sz="1400" b="1" dirty="0"/>
          </a:p>
        </p:txBody>
      </p:sp>
      <p:sp>
        <p:nvSpPr>
          <p:cNvPr id="1051" name="TextBox 1050"/>
          <p:cNvSpPr txBox="1"/>
          <p:nvPr/>
        </p:nvSpPr>
        <p:spPr>
          <a:xfrm>
            <a:off x="2411760" y="417069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МКВКС</a:t>
            </a:r>
          </a:p>
        </p:txBody>
      </p:sp>
      <p:sp>
        <p:nvSpPr>
          <p:cNvPr id="1052" name="TextBox 1051"/>
          <p:cNvSpPr txBox="1"/>
          <p:nvPr/>
        </p:nvSpPr>
        <p:spPr>
          <a:xfrm>
            <a:off x="7020272" y="2420888"/>
            <a:ext cx="437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БВС</a:t>
            </a:r>
          </a:p>
        </p:txBody>
      </p:sp>
      <p:cxnSp>
        <p:nvCxnSpPr>
          <p:cNvPr id="1053" name="Соединительная линия уступом 1052"/>
          <p:cNvCxnSpPr/>
          <p:nvPr/>
        </p:nvCxnSpPr>
        <p:spPr>
          <a:xfrm flipV="1">
            <a:off x="3165748" y="4006536"/>
            <a:ext cx="2013728" cy="293406"/>
          </a:xfrm>
          <a:prstGeom prst="bentConnector3">
            <a:avLst>
              <a:gd name="adj1" fmla="val 11025"/>
            </a:avLst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TextBox 1053"/>
          <p:cNvSpPr txBox="1"/>
          <p:nvPr/>
        </p:nvSpPr>
        <p:spPr>
          <a:xfrm rot="16200000">
            <a:off x="8137874" y="3463526"/>
            <a:ext cx="891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50-150 м</a:t>
            </a:r>
          </a:p>
        </p:txBody>
      </p:sp>
      <p:sp>
        <p:nvSpPr>
          <p:cNvPr id="1055" name="TextBox 1054"/>
          <p:cNvSpPr txBox="1"/>
          <p:nvPr/>
        </p:nvSpPr>
        <p:spPr>
          <a:xfrm>
            <a:off x="2771800" y="843558"/>
            <a:ext cx="92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INMARSAT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56" name="Рисунок 1055" descr="de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131861"/>
            <a:ext cx="874986" cy="312097"/>
          </a:xfrm>
          <a:prstGeom prst="rect">
            <a:avLst/>
          </a:prstGeom>
        </p:spPr>
      </p:pic>
      <p:cxnSp>
        <p:nvCxnSpPr>
          <p:cNvPr id="1057" name="Прямая со стрелкой 1056"/>
          <p:cNvCxnSpPr/>
          <p:nvPr/>
        </p:nvCxnSpPr>
        <p:spPr>
          <a:xfrm>
            <a:off x="8028384" y="2852936"/>
            <a:ext cx="0" cy="144016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1057"/>
          <p:cNvSpPr txBox="1"/>
          <p:nvPr/>
        </p:nvSpPr>
        <p:spPr>
          <a:xfrm>
            <a:off x="7092280" y="3356992"/>
            <a:ext cx="9637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Съёмка с</a:t>
            </a:r>
          </a:p>
          <a:p>
            <a:pPr algn="ctr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 высоким</a:t>
            </a:r>
          </a:p>
          <a:p>
            <a:pPr algn="ctr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разрешением</a:t>
            </a:r>
            <a:endParaRPr lang="ru-RU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59" name="Прямая соединительная линия 1058"/>
          <p:cNvCxnSpPr/>
          <p:nvPr/>
        </p:nvCxnSpPr>
        <p:spPr>
          <a:xfrm>
            <a:off x="539552" y="4443958"/>
            <a:ext cx="144016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Прямая соединительная линия 1059"/>
          <p:cNvCxnSpPr/>
          <p:nvPr/>
        </p:nvCxnSpPr>
        <p:spPr>
          <a:xfrm flipV="1">
            <a:off x="1861984" y="4315182"/>
            <a:ext cx="216024" cy="2880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Прямая соединительная линия 1060"/>
          <p:cNvCxnSpPr/>
          <p:nvPr/>
        </p:nvCxnSpPr>
        <p:spPr>
          <a:xfrm flipV="1">
            <a:off x="1933992" y="4315182"/>
            <a:ext cx="216024" cy="2880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2" name="Группа 1061"/>
          <p:cNvGrpSpPr/>
          <p:nvPr/>
        </p:nvGrpSpPr>
        <p:grpSpPr>
          <a:xfrm rot="5400000">
            <a:off x="4883662" y="-284940"/>
            <a:ext cx="177095" cy="3232028"/>
            <a:chOff x="3563888" y="1196752"/>
            <a:chExt cx="177095" cy="3232028"/>
          </a:xfrm>
        </p:grpSpPr>
        <p:grpSp>
          <p:nvGrpSpPr>
            <p:cNvPr id="1063" name="Группа 198"/>
            <p:cNvGrpSpPr/>
            <p:nvPr/>
          </p:nvGrpSpPr>
          <p:grpSpPr>
            <a:xfrm>
              <a:off x="3565662" y="3118320"/>
              <a:ext cx="175321" cy="1310460"/>
              <a:chOff x="3565662" y="3118320"/>
              <a:chExt cx="175321" cy="1310460"/>
            </a:xfrm>
          </p:grpSpPr>
          <p:grpSp>
            <p:nvGrpSpPr>
              <p:cNvPr id="1142" name="Группа 160"/>
              <p:cNvGrpSpPr/>
              <p:nvPr/>
            </p:nvGrpSpPr>
            <p:grpSpPr>
              <a:xfrm rot="20049065">
                <a:off x="3565663" y="3719784"/>
                <a:ext cx="175320" cy="708996"/>
                <a:chOff x="2247329" y="2597490"/>
                <a:chExt cx="175320" cy="708996"/>
              </a:xfrm>
            </p:grpSpPr>
            <p:grpSp>
              <p:nvGrpSpPr>
                <p:cNvPr id="1162" name="Группа 224"/>
                <p:cNvGrpSpPr/>
                <p:nvPr/>
              </p:nvGrpSpPr>
              <p:grpSpPr>
                <a:xfrm rot="17734611">
                  <a:off x="2007490" y="2946446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172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77" name="Дуга 1176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78" name="Дуга 1177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79" name="Дуга 1178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173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74" name="Дуга 1173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75" name="Дуга 1174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76" name="Дуга 1175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163" name="Группа 225"/>
                <p:cNvGrpSpPr/>
                <p:nvPr/>
              </p:nvGrpSpPr>
              <p:grpSpPr>
                <a:xfrm rot="17734611">
                  <a:off x="2062609" y="2837329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164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69" name="Дуга 1168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70" name="Дуга 1169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71" name="Дуга 1170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165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66" name="Дуга 1165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67" name="Дуга 1166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68" name="Дуга 1167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grpSp>
            <p:nvGrpSpPr>
              <p:cNvPr id="1143" name="Группа 179"/>
              <p:cNvGrpSpPr/>
              <p:nvPr/>
            </p:nvGrpSpPr>
            <p:grpSpPr>
              <a:xfrm rot="20049065">
                <a:off x="3565662" y="3118320"/>
                <a:ext cx="175320" cy="708996"/>
                <a:chOff x="2247329" y="2597490"/>
                <a:chExt cx="175320" cy="708996"/>
              </a:xfrm>
            </p:grpSpPr>
            <p:grpSp>
              <p:nvGrpSpPr>
                <p:cNvPr id="1144" name="Группа 224"/>
                <p:cNvGrpSpPr/>
                <p:nvPr/>
              </p:nvGrpSpPr>
              <p:grpSpPr>
                <a:xfrm rot="17734611">
                  <a:off x="2007490" y="2946446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154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59" name="Дуга 1158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60" name="Дуга 1159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61" name="Дуга 1160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155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56" name="Дуга 1155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57" name="Дуга 1156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58" name="Дуга 1157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145" name="Группа 225"/>
                <p:cNvGrpSpPr/>
                <p:nvPr/>
              </p:nvGrpSpPr>
              <p:grpSpPr>
                <a:xfrm rot="17734611">
                  <a:off x="2062609" y="2837329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146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51" name="Дуга 1150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52" name="Дуга 1151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53" name="Дуга 1152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147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48" name="Дуга 1147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49" name="Дуга 1148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50" name="Дуга 1149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1064" name="Группа 199"/>
            <p:cNvGrpSpPr/>
            <p:nvPr/>
          </p:nvGrpSpPr>
          <p:grpSpPr>
            <a:xfrm>
              <a:off x="3563888" y="1916832"/>
              <a:ext cx="175321" cy="1310460"/>
              <a:chOff x="3565662" y="3118320"/>
              <a:chExt cx="175321" cy="1310460"/>
            </a:xfrm>
          </p:grpSpPr>
          <p:grpSp>
            <p:nvGrpSpPr>
              <p:cNvPr id="1104" name="Группа 160"/>
              <p:cNvGrpSpPr/>
              <p:nvPr/>
            </p:nvGrpSpPr>
            <p:grpSpPr>
              <a:xfrm rot="20049065">
                <a:off x="3565663" y="3719784"/>
                <a:ext cx="175320" cy="708996"/>
                <a:chOff x="2247329" y="2597490"/>
                <a:chExt cx="175320" cy="708996"/>
              </a:xfrm>
            </p:grpSpPr>
            <p:grpSp>
              <p:nvGrpSpPr>
                <p:cNvPr id="1124" name="Группа 224"/>
                <p:cNvGrpSpPr/>
                <p:nvPr/>
              </p:nvGrpSpPr>
              <p:grpSpPr>
                <a:xfrm rot="17734611">
                  <a:off x="2007490" y="2946446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134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39" name="Дуга 1138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40" name="Дуга 1139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41" name="Дуга 1140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135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36" name="Дуга 1135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37" name="Дуга 1136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38" name="Дуга 1137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125" name="Группа 225"/>
                <p:cNvGrpSpPr/>
                <p:nvPr/>
              </p:nvGrpSpPr>
              <p:grpSpPr>
                <a:xfrm rot="17734611">
                  <a:off x="2062609" y="2837329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126" name="Группа 1125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31" name="Дуга 1130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32" name="Дуга 1131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33" name="Дуга 1132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127" name="Группа 1126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28" name="Дуга 1127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29" name="Дуга 1128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30" name="Дуга 1129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grpSp>
            <p:nvGrpSpPr>
              <p:cNvPr id="1105" name="Группа 179"/>
              <p:cNvGrpSpPr/>
              <p:nvPr/>
            </p:nvGrpSpPr>
            <p:grpSpPr>
              <a:xfrm rot="20049065">
                <a:off x="3565662" y="3118320"/>
                <a:ext cx="175320" cy="708996"/>
                <a:chOff x="2247329" y="2597490"/>
                <a:chExt cx="175320" cy="708996"/>
              </a:xfrm>
            </p:grpSpPr>
            <p:grpSp>
              <p:nvGrpSpPr>
                <p:cNvPr id="1106" name="Группа 224"/>
                <p:cNvGrpSpPr/>
                <p:nvPr/>
              </p:nvGrpSpPr>
              <p:grpSpPr>
                <a:xfrm rot="17734611">
                  <a:off x="2007490" y="2946446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116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21" name="Дуга 1120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22" name="Дуга 1121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23" name="Дуга 1122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117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18" name="Дуга 1117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19" name="Дуга 1118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20" name="Дуга 1119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107" name="Группа 225"/>
                <p:cNvGrpSpPr/>
                <p:nvPr/>
              </p:nvGrpSpPr>
              <p:grpSpPr>
                <a:xfrm rot="17734611">
                  <a:off x="2062609" y="2837329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108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13" name="Дуга 1112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14" name="Дуга 1113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15" name="Дуга 1114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109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10" name="Дуга 1109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11" name="Дуга 1110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12" name="Дуга 1111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1065" name="Группа 230"/>
            <p:cNvGrpSpPr/>
            <p:nvPr/>
          </p:nvGrpSpPr>
          <p:grpSpPr>
            <a:xfrm>
              <a:off x="3563888" y="1196752"/>
              <a:ext cx="175321" cy="1310460"/>
              <a:chOff x="3565662" y="3118320"/>
              <a:chExt cx="175321" cy="1310460"/>
            </a:xfrm>
          </p:grpSpPr>
          <p:grpSp>
            <p:nvGrpSpPr>
              <p:cNvPr id="1066" name="Группа 160"/>
              <p:cNvGrpSpPr/>
              <p:nvPr/>
            </p:nvGrpSpPr>
            <p:grpSpPr>
              <a:xfrm rot="20049065">
                <a:off x="3565663" y="3719784"/>
                <a:ext cx="175320" cy="708996"/>
                <a:chOff x="2247329" y="2597490"/>
                <a:chExt cx="175320" cy="708996"/>
              </a:xfrm>
            </p:grpSpPr>
            <p:grpSp>
              <p:nvGrpSpPr>
                <p:cNvPr id="1086" name="Группа 224"/>
                <p:cNvGrpSpPr/>
                <p:nvPr/>
              </p:nvGrpSpPr>
              <p:grpSpPr>
                <a:xfrm rot="17734611">
                  <a:off x="2007490" y="2946446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096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01" name="Дуга 1100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02" name="Дуга 1101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03" name="Дуга 1102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097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098" name="Дуга 1097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99" name="Дуга 1098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00" name="Дуга 1099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087" name="Группа 225"/>
                <p:cNvGrpSpPr/>
                <p:nvPr/>
              </p:nvGrpSpPr>
              <p:grpSpPr>
                <a:xfrm rot="17734611">
                  <a:off x="2062609" y="2837329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088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093" name="Дуга 1092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94" name="Дуга 1093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95" name="Дуга 1094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089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090" name="Дуга 1089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91" name="Дуга 1090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92" name="Дуга 1091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grpSp>
            <p:nvGrpSpPr>
              <p:cNvPr id="1067" name="Группа 179"/>
              <p:cNvGrpSpPr/>
              <p:nvPr/>
            </p:nvGrpSpPr>
            <p:grpSpPr>
              <a:xfrm rot="20049065">
                <a:off x="3565662" y="3118320"/>
                <a:ext cx="175320" cy="708996"/>
                <a:chOff x="2247329" y="2597490"/>
                <a:chExt cx="175320" cy="708996"/>
              </a:xfrm>
            </p:grpSpPr>
            <p:grpSp>
              <p:nvGrpSpPr>
                <p:cNvPr id="1068" name="Группа 224"/>
                <p:cNvGrpSpPr/>
                <p:nvPr/>
              </p:nvGrpSpPr>
              <p:grpSpPr>
                <a:xfrm rot="17734611">
                  <a:off x="2007490" y="2946446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078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083" name="Дуга 1082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84" name="Дуга 1083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85" name="Дуга 1084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079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080" name="Дуга 1079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81" name="Дуга 1080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82" name="Дуга 1081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069" name="Группа 225"/>
                <p:cNvGrpSpPr/>
                <p:nvPr/>
              </p:nvGrpSpPr>
              <p:grpSpPr>
                <a:xfrm rot="17734611">
                  <a:off x="2062609" y="2837329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070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075" name="Дуга 1074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76" name="Дуга 1075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77" name="Дуга 1076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071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072" name="Дуга 1071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73" name="Дуга 1072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74" name="Дуга 1073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</p:grpSp>
      <p:grpSp>
        <p:nvGrpSpPr>
          <p:cNvPr id="1180" name="Группа 1179"/>
          <p:cNvGrpSpPr/>
          <p:nvPr/>
        </p:nvGrpSpPr>
        <p:grpSpPr>
          <a:xfrm rot="811843">
            <a:off x="5275184" y="1114964"/>
            <a:ext cx="892144" cy="2274691"/>
            <a:chOff x="5091743" y="983206"/>
            <a:chExt cx="892144" cy="2274691"/>
          </a:xfrm>
        </p:grpSpPr>
        <p:grpSp>
          <p:nvGrpSpPr>
            <p:cNvPr id="1181" name="Группа 198"/>
            <p:cNvGrpSpPr/>
            <p:nvPr/>
          </p:nvGrpSpPr>
          <p:grpSpPr>
            <a:xfrm rot="2202732">
              <a:off x="5091743" y="1947437"/>
              <a:ext cx="175321" cy="1310460"/>
              <a:chOff x="3565662" y="3118320"/>
              <a:chExt cx="175321" cy="1310460"/>
            </a:xfrm>
          </p:grpSpPr>
          <p:grpSp>
            <p:nvGrpSpPr>
              <p:cNvPr id="1221" name="Группа 160"/>
              <p:cNvGrpSpPr/>
              <p:nvPr/>
            </p:nvGrpSpPr>
            <p:grpSpPr>
              <a:xfrm rot="20049065">
                <a:off x="3565663" y="3719784"/>
                <a:ext cx="175320" cy="708996"/>
                <a:chOff x="2247329" y="2597490"/>
                <a:chExt cx="175320" cy="708996"/>
              </a:xfrm>
            </p:grpSpPr>
            <p:grpSp>
              <p:nvGrpSpPr>
                <p:cNvPr id="1241" name="Группа 224"/>
                <p:cNvGrpSpPr/>
                <p:nvPr/>
              </p:nvGrpSpPr>
              <p:grpSpPr>
                <a:xfrm rot="17734611">
                  <a:off x="2007490" y="2946446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251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56" name="Дуга 1255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57" name="Дуга 1256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58" name="Дуга 1257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252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53" name="Дуга 1252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54" name="Дуга 1253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55" name="Дуга 1254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242" name="Группа 225"/>
                <p:cNvGrpSpPr/>
                <p:nvPr/>
              </p:nvGrpSpPr>
              <p:grpSpPr>
                <a:xfrm rot="17734611">
                  <a:off x="2062609" y="2837329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243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48" name="Дуга 1247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49" name="Дуга 1248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50" name="Дуга 1249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244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45" name="Дуга 1244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46" name="Дуга 1245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47" name="Дуга 1246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grpSp>
            <p:nvGrpSpPr>
              <p:cNvPr id="1222" name="Группа 179"/>
              <p:cNvGrpSpPr/>
              <p:nvPr/>
            </p:nvGrpSpPr>
            <p:grpSpPr>
              <a:xfrm rot="20049065">
                <a:off x="3565662" y="3118320"/>
                <a:ext cx="175320" cy="708996"/>
                <a:chOff x="2247329" y="2597490"/>
                <a:chExt cx="175320" cy="708996"/>
              </a:xfrm>
            </p:grpSpPr>
            <p:grpSp>
              <p:nvGrpSpPr>
                <p:cNvPr id="1223" name="Группа 224"/>
                <p:cNvGrpSpPr/>
                <p:nvPr/>
              </p:nvGrpSpPr>
              <p:grpSpPr>
                <a:xfrm rot="17734611">
                  <a:off x="2007490" y="2946446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233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38" name="Дуга 1237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39" name="Дуга 1238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40" name="Дуга 1239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234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35" name="Дуга 1234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36" name="Дуга 1235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37" name="Дуга 1236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224" name="Группа 225"/>
                <p:cNvGrpSpPr/>
                <p:nvPr/>
              </p:nvGrpSpPr>
              <p:grpSpPr>
                <a:xfrm rot="17734611">
                  <a:off x="2062609" y="2837329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225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30" name="Дуга 1229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31" name="Дуга 1230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32" name="Дуга 1231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226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27" name="Дуга 1226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28" name="Дуга 1227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29" name="Дуга 1228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1182" name="Группа 199"/>
            <p:cNvGrpSpPr/>
            <p:nvPr/>
          </p:nvGrpSpPr>
          <p:grpSpPr>
            <a:xfrm rot="2202732">
              <a:off x="5808566" y="983206"/>
              <a:ext cx="175321" cy="1310460"/>
              <a:chOff x="3565662" y="3118320"/>
              <a:chExt cx="175321" cy="1310460"/>
            </a:xfrm>
          </p:grpSpPr>
          <p:grpSp>
            <p:nvGrpSpPr>
              <p:cNvPr id="1183" name="Группа 160"/>
              <p:cNvGrpSpPr/>
              <p:nvPr/>
            </p:nvGrpSpPr>
            <p:grpSpPr>
              <a:xfrm rot="20049065">
                <a:off x="3565663" y="3719784"/>
                <a:ext cx="175320" cy="708996"/>
                <a:chOff x="2247329" y="2597490"/>
                <a:chExt cx="175320" cy="708996"/>
              </a:xfrm>
            </p:grpSpPr>
            <p:grpSp>
              <p:nvGrpSpPr>
                <p:cNvPr id="1203" name="Группа 224"/>
                <p:cNvGrpSpPr/>
                <p:nvPr/>
              </p:nvGrpSpPr>
              <p:grpSpPr>
                <a:xfrm rot="17734611">
                  <a:off x="2007490" y="2946446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213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18" name="Дуга 1217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19" name="Дуга 1218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20" name="Дуга 1219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214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15" name="Дуга 1214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16" name="Дуга 1215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17" name="Дуга 1216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204" name="Группа 225"/>
                <p:cNvGrpSpPr/>
                <p:nvPr/>
              </p:nvGrpSpPr>
              <p:grpSpPr>
                <a:xfrm rot="17734611">
                  <a:off x="2062609" y="2837329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205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10" name="Дуга 1209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11" name="Дуга 1210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12" name="Дуга 1211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206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07" name="Дуга 1206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08" name="Дуга 1207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09" name="Дуга 1208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grpSp>
            <p:nvGrpSpPr>
              <p:cNvPr id="1184" name="Группа 179"/>
              <p:cNvGrpSpPr/>
              <p:nvPr/>
            </p:nvGrpSpPr>
            <p:grpSpPr>
              <a:xfrm rot="20049065">
                <a:off x="3565662" y="3118320"/>
                <a:ext cx="175320" cy="708996"/>
                <a:chOff x="2247329" y="2597490"/>
                <a:chExt cx="175320" cy="708996"/>
              </a:xfrm>
            </p:grpSpPr>
            <p:grpSp>
              <p:nvGrpSpPr>
                <p:cNvPr id="1185" name="Группа 224"/>
                <p:cNvGrpSpPr/>
                <p:nvPr/>
              </p:nvGrpSpPr>
              <p:grpSpPr>
                <a:xfrm rot="17734611">
                  <a:off x="2007490" y="2946446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195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200" name="Дуга 1199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01" name="Дуга 1200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02" name="Дуга 1201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196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97" name="Дуга 1196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98" name="Дуга 1197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99" name="Дуга 1198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186" name="Группа 225"/>
                <p:cNvGrpSpPr/>
                <p:nvPr/>
              </p:nvGrpSpPr>
              <p:grpSpPr>
                <a:xfrm rot="17734611">
                  <a:off x="2062609" y="2837329"/>
                  <a:ext cx="599879" cy="120201"/>
                  <a:chOff x="5652120" y="6189119"/>
                  <a:chExt cx="599879" cy="120201"/>
                </a:xfrm>
              </p:grpSpPr>
              <p:grpSp>
                <p:nvGrpSpPr>
                  <p:cNvPr id="1187" name="Группа 219"/>
                  <p:cNvGrpSpPr/>
                  <p:nvPr/>
                </p:nvGrpSpPr>
                <p:grpSpPr>
                  <a:xfrm>
                    <a:off x="5652120" y="6189306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92" name="Дуга 1191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93" name="Дуга 1192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94" name="Дуга 1193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188" name="Группа 220"/>
                  <p:cNvGrpSpPr/>
                  <p:nvPr/>
                </p:nvGrpSpPr>
                <p:grpSpPr>
                  <a:xfrm>
                    <a:off x="5891959" y="6189119"/>
                    <a:ext cx="360040" cy="120014"/>
                    <a:chOff x="5652120" y="6189306"/>
                    <a:chExt cx="360040" cy="120014"/>
                  </a:xfrm>
                </p:grpSpPr>
                <p:sp>
                  <p:nvSpPr>
                    <p:cNvPr id="1189" name="Дуга 1188"/>
                    <p:cNvSpPr/>
                    <p:nvPr/>
                  </p:nvSpPr>
                  <p:spPr>
                    <a:xfrm>
                      <a:off x="5892147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90" name="Дуга 1189"/>
                    <p:cNvSpPr/>
                    <p:nvPr/>
                  </p:nvSpPr>
                  <p:spPr>
                    <a:xfrm>
                      <a:off x="5772133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91" name="Дуга 1190"/>
                    <p:cNvSpPr/>
                    <p:nvPr/>
                  </p:nvSpPr>
                  <p:spPr>
                    <a:xfrm>
                      <a:off x="5652120" y="6189306"/>
                      <a:ext cx="120013" cy="120014"/>
                    </a:xfrm>
                    <a:prstGeom prst="arc">
                      <a:avLst>
                        <a:gd name="adj1" fmla="val 16200000"/>
                        <a:gd name="adj2" fmla="val 5270250"/>
                      </a:avLst>
                    </a:prstGeom>
                    <a:ln w="22225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1259" name="TextBox 1258"/>
          <p:cNvSpPr txBox="1"/>
          <p:nvPr/>
        </p:nvSpPr>
        <p:spPr>
          <a:xfrm>
            <a:off x="467544" y="2355726"/>
            <a:ext cx="177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Управление </a:t>
            </a:r>
          </a:p>
          <a:p>
            <a:endParaRPr lang="ru-RU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Видео в режиме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реального времени</a:t>
            </a:r>
          </a:p>
        </p:txBody>
      </p:sp>
      <p:grpSp>
        <p:nvGrpSpPr>
          <p:cNvPr id="1260" name="Группа 1259"/>
          <p:cNvGrpSpPr/>
          <p:nvPr/>
        </p:nvGrpSpPr>
        <p:grpSpPr>
          <a:xfrm>
            <a:off x="179512" y="2427734"/>
            <a:ext cx="249258" cy="138477"/>
            <a:chOff x="2987824" y="5085184"/>
            <a:chExt cx="648072" cy="360040"/>
          </a:xfrm>
        </p:grpSpPr>
        <p:sp>
          <p:nvSpPr>
            <p:cNvPr id="1261" name="Дуга 1260"/>
            <p:cNvSpPr/>
            <p:nvPr/>
          </p:nvSpPr>
          <p:spPr>
            <a:xfrm>
              <a:off x="3275856" y="5085184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2" name="Дуга 1261"/>
            <p:cNvSpPr/>
            <p:nvPr/>
          </p:nvSpPr>
          <p:spPr>
            <a:xfrm>
              <a:off x="3131840" y="5085184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3" name="Дуга 1262"/>
            <p:cNvSpPr/>
            <p:nvPr/>
          </p:nvSpPr>
          <p:spPr>
            <a:xfrm>
              <a:off x="2987824" y="5085184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4" name="Группа 1263"/>
          <p:cNvGrpSpPr/>
          <p:nvPr/>
        </p:nvGrpSpPr>
        <p:grpSpPr>
          <a:xfrm>
            <a:off x="179512" y="2787774"/>
            <a:ext cx="249258" cy="138477"/>
            <a:chOff x="2987824" y="5661248"/>
            <a:chExt cx="648072" cy="360040"/>
          </a:xfrm>
        </p:grpSpPr>
        <p:sp>
          <p:nvSpPr>
            <p:cNvPr id="1265" name="Дуга 1264"/>
            <p:cNvSpPr/>
            <p:nvPr/>
          </p:nvSpPr>
          <p:spPr>
            <a:xfrm>
              <a:off x="3275856" y="5661248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6" name="Дуга 1265"/>
            <p:cNvSpPr/>
            <p:nvPr/>
          </p:nvSpPr>
          <p:spPr>
            <a:xfrm>
              <a:off x="3131840" y="5661248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7" name="Дуга 1266"/>
            <p:cNvSpPr/>
            <p:nvPr/>
          </p:nvSpPr>
          <p:spPr>
            <a:xfrm>
              <a:off x="2987824" y="5661248"/>
              <a:ext cx="360040" cy="360040"/>
            </a:xfrm>
            <a:prstGeom prst="arc">
              <a:avLst>
                <a:gd name="adj1" fmla="val 16200000"/>
                <a:gd name="adj2" fmla="val 5270250"/>
              </a:avLst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68" name="TextBox 1267"/>
          <p:cNvSpPr txBox="1"/>
          <p:nvPr/>
        </p:nvSpPr>
        <p:spPr>
          <a:xfrm>
            <a:off x="7334624" y="4461495"/>
            <a:ext cx="898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Место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АВР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269" name="Двойная стрелка вверх/вниз 1268"/>
          <p:cNvSpPr/>
          <p:nvPr/>
        </p:nvSpPr>
        <p:spPr>
          <a:xfrm>
            <a:off x="8388424" y="2852936"/>
            <a:ext cx="45719" cy="15121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70" name="Группа 1269"/>
          <p:cNvGrpSpPr/>
          <p:nvPr/>
        </p:nvGrpSpPr>
        <p:grpSpPr>
          <a:xfrm rot="195308">
            <a:off x="5419850" y="2989055"/>
            <a:ext cx="2277447" cy="680503"/>
            <a:chOff x="5378575" y="2902537"/>
            <a:chExt cx="2277447" cy="680503"/>
          </a:xfrm>
        </p:grpSpPr>
        <p:grpSp>
          <p:nvGrpSpPr>
            <p:cNvPr id="1271" name="Группа 235"/>
            <p:cNvGrpSpPr/>
            <p:nvPr/>
          </p:nvGrpSpPr>
          <p:grpSpPr>
            <a:xfrm rot="9288601">
              <a:off x="5378575" y="3462839"/>
              <a:ext cx="1080120" cy="120201"/>
              <a:chOff x="5652120" y="6189119"/>
              <a:chExt cx="1080120" cy="120201"/>
            </a:xfrm>
          </p:grpSpPr>
          <p:grpSp>
            <p:nvGrpSpPr>
              <p:cNvPr id="1310" name="Группа 224"/>
              <p:cNvGrpSpPr/>
              <p:nvPr/>
            </p:nvGrpSpPr>
            <p:grpSpPr>
              <a:xfrm>
                <a:off x="5652120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320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25" name="Дуга 1324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6" name="Дуга 1325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7" name="Дуга 1326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21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22" name="Дуга 1321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3" name="Дуга 1322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4" name="Дуга 1323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311" name="Группа 225"/>
              <p:cNvGrpSpPr/>
              <p:nvPr/>
            </p:nvGrpSpPr>
            <p:grpSpPr>
              <a:xfrm>
                <a:off x="6132361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312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17" name="Дуга 1316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18" name="Дуга 1317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19" name="Дуга 31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13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14" name="Дуга 1313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15" name="Дуга 1314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16" name="Дуга 1315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272" name="Группа 235"/>
            <p:cNvGrpSpPr/>
            <p:nvPr/>
          </p:nvGrpSpPr>
          <p:grpSpPr>
            <a:xfrm rot="9288601">
              <a:off x="6250031" y="3056078"/>
              <a:ext cx="1080120" cy="120201"/>
              <a:chOff x="5652120" y="6189119"/>
              <a:chExt cx="1080120" cy="120201"/>
            </a:xfrm>
          </p:grpSpPr>
          <p:grpSp>
            <p:nvGrpSpPr>
              <p:cNvPr id="1292" name="Группа 224"/>
              <p:cNvGrpSpPr/>
              <p:nvPr/>
            </p:nvGrpSpPr>
            <p:grpSpPr>
              <a:xfrm>
                <a:off x="5652120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302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07" name="Дуга 1306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8" name="Дуга 1307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9" name="Дуга 1308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03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04" name="Дуга 1303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5" name="Дуга 1304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6" name="Дуга 1305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293" name="Группа 225"/>
              <p:cNvGrpSpPr/>
              <p:nvPr/>
            </p:nvGrpSpPr>
            <p:grpSpPr>
              <a:xfrm>
                <a:off x="6132361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294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299" name="Дуга 1298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0" name="Дуга 1299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1" name="Дуга 1300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295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296" name="Дуга 1295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97" name="Дуга 1296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98" name="Дуга 1297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273" name="Группа 235"/>
            <p:cNvGrpSpPr/>
            <p:nvPr/>
          </p:nvGrpSpPr>
          <p:grpSpPr>
            <a:xfrm rot="9288601">
              <a:off x="6575902" y="2902537"/>
              <a:ext cx="1080120" cy="120201"/>
              <a:chOff x="5652120" y="6189119"/>
              <a:chExt cx="1080120" cy="120201"/>
            </a:xfrm>
          </p:grpSpPr>
          <p:grpSp>
            <p:nvGrpSpPr>
              <p:cNvPr id="1274" name="Группа 224"/>
              <p:cNvGrpSpPr/>
              <p:nvPr/>
            </p:nvGrpSpPr>
            <p:grpSpPr>
              <a:xfrm>
                <a:off x="5652120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284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289" name="Дуга 1288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90" name="Дуга 1289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91" name="Дуга 1290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285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286" name="Дуга 1285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87" name="Дуга 1286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88" name="Дуга 1287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275" name="Группа 225"/>
              <p:cNvGrpSpPr/>
              <p:nvPr/>
            </p:nvGrpSpPr>
            <p:grpSpPr>
              <a:xfrm>
                <a:off x="6132361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276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281" name="Дуга 1280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82" name="Дуга 1281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83" name="Дуга 1282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277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278" name="Дуга 1277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79" name="Дуга 1278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80" name="Дуга 1279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grpSp>
        <p:nvGrpSpPr>
          <p:cNvPr id="1328" name="Группа 1327"/>
          <p:cNvGrpSpPr/>
          <p:nvPr/>
        </p:nvGrpSpPr>
        <p:grpSpPr>
          <a:xfrm rot="593674">
            <a:off x="5402042" y="2815374"/>
            <a:ext cx="2153891" cy="886888"/>
            <a:chOff x="5154131" y="2245365"/>
            <a:chExt cx="2153891" cy="886888"/>
          </a:xfrm>
        </p:grpSpPr>
        <p:grpSp>
          <p:nvGrpSpPr>
            <p:cNvPr id="1329" name="Группа 235"/>
            <p:cNvGrpSpPr/>
            <p:nvPr/>
          </p:nvGrpSpPr>
          <p:grpSpPr>
            <a:xfrm rot="19464136">
              <a:off x="5154131" y="3012052"/>
              <a:ext cx="1080120" cy="120201"/>
              <a:chOff x="5652120" y="6189119"/>
              <a:chExt cx="1080120" cy="120201"/>
            </a:xfrm>
          </p:grpSpPr>
          <p:grpSp>
            <p:nvGrpSpPr>
              <p:cNvPr id="1368" name="Группа 224"/>
              <p:cNvGrpSpPr/>
              <p:nvPr/>
            </p:nvGrpSpPr>
            <p:grpSpPr>
              <a:xfrm>
                <a:off x="5652120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378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83" name="Дуга 1382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84" name="Дуга 1383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85" name="Дуга 58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79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80" name="Дуга 1379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81" name="Дуга 1380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82" name="Дуга 1381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369" name="Группа 225"/>
              <p:cNvGrpSpPr/>
              <p:nvPr/>
            </p:nvGrpSpPr>
            <p:grpSpPr>
              <a:xfrm>
                <a:off x="6132361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370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75" name="Дуга 48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76" name="Дуга 49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77" name="Дуга 50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71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72" name="Дуга 1371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73" name="Дуга 46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74" name="Дуга 47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330" name="Группа 235"/>
            <p:cNvGrpSpPr/>
            <p:nvPr/>
          </p:nvGrpSpPr>
          <p:grpSpPr>
            <a:xfrm rot="19464136">
              <a:off x="5933519" y="2455038"/>
              <a:ext cx="1080120" cy="120201"/>
              <a:chOff x="5652120" y="6189119"/>
              <a:chExt cx="1080120" cy="120201"/>
            </a:xfrm>
          </p:grpSpPr>
          <p:grpSp>
            <p:nvGrpSpPr>
              <p:cNvPr id="1350" name="Группа 224"/>
              <p:cNvGrpSpPr/>
              <p:nvPr/>
            </p:nvGrpSpPr>
            <p:grpSpPr>
              <a:xfrm>
                <a:off x="5652120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360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65" name="Дуга 1364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66" name="Дуга 1365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67" name="Дуга 1366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61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62" name="Дуга 1361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63" name="Дуга 1362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64" name="Дуга 1363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351" name="Группа 225"/>
              <p:cNvGrpSpPr/>
              <p:nvPr/>
            </p:nvGrpSpPr>
            <p:grpSpPr>
              <a:xfrm>
                <a:off x="6132361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352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57" name="Дуга 434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58" name="Дуга 1357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59" name="Дуга 1358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53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54" name="Дуга 431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55" name="Дуга 432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56" name="Дуга 433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331" name="Группа 235"/>
            <p:cNvGrpSpPr/>
            <p:nvPr/>
          </p:nvGrpSpPr>
          <p:grpSpPr>
            <a:xfrm rot="19464136">
              <a:off x="6227902" y="2245365"/>
              <a:ext cx="1080120" cy="120201"/>
              <a:chOff x="5652120" y="6189119"/>
              <a:chExt cx="1080120" cy="120201"/>
            </a:xfrm>
          </p:grpSpPr>
          <p:grpSp>
            <p:nvGrpSpPr>
              <p:cNvPr id="1332" name="Группа 224"/>
              <p:cNvGrpSpPr/>
              <p:nvPr/>
            </p:nvGrpSpPr>
            <p:grpSpPr>
              <a:xfrm>
                <a:off x="5652120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342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47" name="Дуга 1346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8" name="Дуга 1347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9" name="Дуга 1348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43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44" name="Дуга 1343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5" name="Дуга 1344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6" name="Дуга 1345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333" name="Группа 225"/>
              <p:cNvGrpSpPr/>
              <p:nvPr/>
            </p:nvGrpSpPr>
            <p:grpSpPr>
              <a:xfrm>
                <a:off x="6132361" y="6189119"/>
                <a:ext cx="599879" cy="120201"/>
                <a:chOff x="5652120" y="6189119"/>
                <a:chExt cx="599879" cy="120201"/>
              </a:xfrm>
            </p:grpSpPr>
            <p:grpSp>
              <p:nvGrpSpPr>
                <p:cNvPr id="1334" name="Группа 219"/>
                <p:cNvGrpSpPr/>
                <p:nvPr/>
              </p:nvGrpSpPr>
              <p:grpSpPr>
                <a:xfrm>
                  <a:off x="5652120" y="6189306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39" name="Дуга 1338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0" name="Дуга 1339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1" name="Дуга 1340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35" name="Группа 220"/>
                <p:cNvGrpSpPr/>
                <p:nvPr/>
              </p:nvGrpSpPr>
              <p:grpSpPr>
                <a:xfrm>
                  <a:off x="5891959" y="6189119"/>
                  <a:ext cx="360040" cy="120014"/>
                  <a:chOff x="5652120" y="6189306"/>
                  <a:chExt cx="360040" cy="120014"/>
                </a:xfrm>
              </p:grpSpPr>
              <p:sp>
                <p:nvSpPr>
                  <p:cNvPr id="1336" name="Дуга 1335"/>
                  <p:cNvSpPr/>
                  <p:nvPr/>
                </p:nvSpPr>
                <p:spPr>
                  <a:xfrm>
                    <a:off x="5892147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37" name="Дуга 1336"/>
                  <p:cNvSpPr/>
                  <p:nvPr/>
                </p:nvSpPr>
                <p:spPr>
                  <a:xfrm>
                    <a:off x="5772133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38" name="Дуга 1337"/>
                  <p:cNvSpPr/>
                  <p:nvPr/>
                </p:nvSpPr>
                <p:spPr>
                  <a:xfrm>
                    <a:off x="5652120" y="6189306"/>
                    <a:ext cx="120013" cy="120014"/>
                  </a:xfrm>
                  <a:prstGeom prst="arc">
                    <a:avLst>
                      <a:gd name="adj1" fmla="val 16200000"/>
                      <a:gd name="adj2" fmla="val 5270250"/>
                    </a:avLst>
                  </a:prstGeom>
                  <a:ln w="2222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Выводы по БАС самолётного типа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640" y="771550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Преимущества: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Дальность полёта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Время пребывания в воздухе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передачи видео в режиме реального времени на расстоянии до 40 км от станции внешнего пилота (СВП)</a:t>
            </a:r>
          </a:p>
          <a:p>
            <a:pPr>
              <a:spcBef>
                <a:spcPts val="1200"/>
              </a:spcBef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Недостатки: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Площадка старта и посадки с размером не менее 100х100 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Высокая зависимость от погодных условий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Дальние полёты возможны на высотах от 1 500 м (для обеспечения </a:t>
            </a:r>
            <a:r>
              <a:rPr lang="ru-R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радиовидимости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Невысокая детальность съёмки (высоко)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Невозможность съёмки места ЧС при облачности , осадках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Длительное подлётное время (в случае удаления объекта съемки на 100 км, получение материалов возможно не ранее 4 часов после старта).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849891"/>
            <a:ext cx="856895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 :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Применение БАС самолётного типа предполагалось для решения задач ситуационной осведомлённости  в оперативном режиме на дальних расстояниях (около 100 км). Испытания продемонстрировали невозможность такого применения вследствие указанных недостатков.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Выводы по БАС </a:t>
            </a:r>
            <a:r>
              <a:rPr lang="ru-RU" dirty="0" err="1" smtClean="0"/>
              <a:t>мультикоптерного</a:t>
            </a:r>
            <a:r>
              <a:rPr lang="ru-RU" dirty="0" smtClean="0"/>
              <a:t> типа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640" y="1059582"/>
            <a:ext cx="856895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Преимущества: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нужна специально оборудованная площадка для взлёта и посадки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Менее требовательны к погодным условиям, чем самолётный тип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Более просты в эксплуатации по сравнению с самолётным типом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Требует меньшего количества обслуживающего персонала</a:t>
            </a:r>
          </a:p>
          <a:p>
            <a:endPara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Недостатки БАС: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Время полёта в среднем около 30 минут</a:t>
            </a:r>
          </a:p>
          <a:p>
            <a:pPr>
              <a:buFont typeface="Arial" pitchFamily="34" charset="0"/>
              <a:buChar char="•"/>
            </a:pPr>
            <a:endParaRPr lang="ru-RU" sz="1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363838"/>
            <a:ext cx="856895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Выводы :</a:t>
            </a:r>
          </a:p>
          <a:p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Применение БАС </a:t>
            </a:r>
            <a:r>
              <a:rPr lang="ru-RU" sz="11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мультикоптерного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типа при использовании в составе восстановительного поезда и развертывании их непосредственно на месте АВР эффективно для решения задач ситуационной осведомлённости.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Основные технические требования к БАС для оснащения</a:t>
            </a:r>
            <a:br>
              <a:rPr lang="ru-RU" dirty="0" smtClean="0"/>
            </a:br>
            <a:r>
              <a:rPr lang="ru-RU" dirty="0" smtClean="0"/>
              <a:t>восстановительных поездов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797837"/>
            <a:ext cx="8784976" cy="398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Беспилотное воздушное судно (БВС)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мультикоптерного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типа.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настройки сжатия видео на борту БВС для обеспечения возможности его передачи в режиме реального времени посредством штатного спутникового терминала.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Гиростабилизированная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съемочная аппаратура. 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Наличие возможности автоматического слежения за целью (в том числе подвижной).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Вес БАС брутто не более 10 кг.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Продолжительность полета на одном комплекте батарей от 30 мин.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Протяженность маршрута полета на одном комплекте батарей от 10 км.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Допустимая скорость ветра до 10 м/с.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Взлетная масса БВС до 2 кг.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Температура эксплуатации БВС от -20⁰C до +40⁰C.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Наличие подогреваемой аккумуляторной батареи.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Степень защиты БВС и наземного оборудования не ниже IP53.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Устойчивая работа в зоне электромагнитных помех, формируемых контактной сетью. Отсутствие влияния электромагнитных помех от БВС на технические средства ОАО «РЖД».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Наличие сенсорной системы, предотвращающей столкновение БВС с препятствиями во время полёта.</a:t>
            </a:r>
          </a:p>
          <a:p>
            <a:pPr marL="228600" indent="-228600">
              <a:lnSpc>
                <a:spcPts val="1800"/>
              </a:lnSpc>
              <a:buFont typeface="+mj-lt"/>
              <a:buAutoNum type="arabicPeriod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Количество эксплуатирующего персонала – один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Внесение изменений в ФП ИВП</a:t>
            </a:r>
            <a:endParaRPr lang="ru-RU" sz="1600" dirty="0"/>
          </a:p>
        </p:txBody>
      </p:sp>
      <p:pic>
        <p:nvPicPr>
          <p:cNvPr id="9" name="Рисунок 8" descr="ScreenShot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31590"/>
            <a:ext cx="7308304" cy="3425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71550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 постановления Правительства Российской Федерации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Внесение изменений в ФП ИВП</a:t>
            </a:r>
            <a:endParaRPr lang="ru-RU" sz="1600" dirty="0"/>
          </a:p>
        </p:txBody>
      </p:sp>
      <p:pic>
        <p:nvPicPr>
          <p:cNvPr id="9" name="Рисунок 8" descr="ScreenShot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31590"/>
            <a:ext cx="7308304" cy="3425768"/>
          </a:xfrm>
          <a:prstGeom prst="rect">
            <a:avLst/>
          </a:prstGeom>
        </p:spPr>
      </p:pic>
      <p:pic>
        <p:nvPicPr>
          <p:cNvPr id="10" name="Рисунок 9" descr="ScreenShot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859782"/>
            <a:ext cx="3352800" cy="1333500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771550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 постановления Правительства Российской Федерации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Штатное применение БАС при решении задач железнодорожного транспорта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203598"/>
            <a:ext cx="4392488" cy="3528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27560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Предпроектные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обследования при проектировании ВСМ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203598"/>
            <a:ext cx="4392488" cy="3528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21463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ремонтных работ железнодорожного пути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851670"/>
            <a:ext cx="4224469" cy="2376264"/>
          </a:xfrm>
          <a:prstGeom prst="rect">
            <a:avLst/>
          </a:prstGeom>
        </p:spPr>
      </p:pic>
      <p:pic>
        <p:nvPicPr>
          <p:cNvPr id="12" name="Рисунок 11" descr="maxresdefaul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51670"/>
            <a:ext cx="4224469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План доклада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2" y="987574"/>
            <a:ext cx="770485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возможные направления применения БАС на железнодорожном транспорте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Проработанные и реализованные направления применения БАС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Перспективы развития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требования к оборудованию и услугам 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3"/>
          <p:cNvSpPr>
            <a:spLocks noGrp="1"/>
          </p:cNvSpPr>
          <p:nvPr>
            <p:ph type="body" idx="1"/>
          </p:nvPr>
        </p:nvSpPr>
        <p:spPr>
          <a:xfrm>
            <a:off x="219075" y="1809751"/>
            <a:ext cx="7772400" cy="112514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Перспективы развития направлений </a:t>
            </a:r>
            <a:r>
              <a:rPr lang="ru-RU" sz="2400" dirty="0" smtClean="0"/>
              <a:t>применения </a:t>
            </a:r>
            <a:r>
              <a:rPr lang="ru-RU" sz="2400" dirty="0" smtClean="0"/>
              <a:t>БАС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Автоматизированная система </a:t>
            </a:r>
            <a:r>
              <a:rPr lang="ru-RU" dirty="0" smtClean="0"/>
              <a:t>управления</a:t>
            </a:r>
            <a:br>
              <a:rPr lang="ru-RU" dirty="0" smtClean="0"/>
            </a:br>
            <a:r>
              <a:rPr lang="ru-RU" dirty="0" smtClean="0"/>
              <a:t>эксплуатацией </a:t>
            </a:r>
            <a:r>
              <a:rPr lang="ru-RU" dirty="0" smtClean="0"/>
              <a:t>БАС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31590"/>
            <a:ext cx="8640960" cy="3188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активами БАС (паспортизация, учёт налёта, обслуживание и ремонт);</a:t>
            </a:r>
          </a:p>
          <a:p>
            <a:pPr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материально-техническим обеспечением (учёт оборота комплектующих);</a:t>
            </a:r>
          </a:p>
          <a:p>
            <a:pPr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операторами БАС (квалификационные сведения, контроль использования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БАС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Учёт инцидентов и происшествий;</a:t>
            </a:r>
          </a:p>
          <a:p>
            <a:pPr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разрешениями, сертификатами и лицензиями;</a:t>
            </a:r>
          </a:p>
          <a:p>
            <a:pPr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полётными заданиями (формирование, контроль исполнения, интеграция с ГИС);</a:t>
            </a:r>
          </a:p>
          <a:p>
            <a:pPr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Web-доступ, интеграция с АСУ смежных хозяйств.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Информационно-управляющая система штаба по ликвидации ЧС</a:t>
            </a:r>
            <a:endParaRPr lang="ru-RU" dirty="0"/>
          </a:p>
        </p:txBody>
      </p:sp>
      <p:pic>
        <p:nvPicPr>
          <p:cNvPr id="5" name="Рисунок 4" descr="ГИС_РЖ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771550"/>
            <a:ext cx="5299688" cy="4104456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08104" y="1477109"/>
            <a:ext cx="3600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рамках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XIV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Ассамблеи начальников железных дорог проходившей в Екатеринбурге с  19 по 21 июля 2018 г. продемонстрирован прототип ГИС</a:t>
            </a:r>
          </a:p>
          <a:p>
            <a:endPara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местоположение БВС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направление полёта и съёмки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отображение БВС относительно объектов ж.д. инфраструктуры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отображение пространственной информации в пикетажной системе координат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Концепция применения БАС в интересах ОАО «РЖД»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640" y="970731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этапы:</a:t>
            </a:r>
          </a:p>
          <a:p>
            <a:endPara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2019 г. Проведение </a:t>
            </a:r>
            <a:r>
              <a:rPr lang="ru-R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пилотных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проектов по апробации применения БАС при решении различных задач железнодорожного транспорта</a:t>
            </a:r>
          </a:p>
          <a:p>
            <a:endPara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2020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г.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концепции по результатам проведения </a:t>
            </a:r>
            <a:r>
              <a:rPr lang="ru-R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пилотных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проектов</a:t>
            </a:r>
            <a:endPara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99504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Планируемые результаты:</a:t>
            </a:r>
          </a:p>
          <a:p>
            <a:endPara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 перечень задач ОАО «РЖД», эффективно решаемых с применением БАС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Сформированы требования к БАС для решения конкретных задач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Сформированы требования к полезной нагрузке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Проведена оценка модели применения БАС </a:t>
            </a:r>
          </a:p>
          <a:p>
            <a:pPr marL="342900" indent="-342900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(оснащение ОАО «РЖД» или оказание услуг сторонними компаниями)</a:t>
            </a:r>
          </a:p>
          <a:p>
            <a:endPara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3"/>
          <p:cNvSpPr>
            <a:spLocks noGrp="1"/>
          </p:cNvSpPr>
          <p:nvPr>
            <p:ph type="body" idx="1"/>
          </p:nvPr>
        </p:nvSpPr>
        <p:spPr>
          <a:xfrm>
            <a:off x="219075" y="1809751"/>
            <a:ext cx="7772400" cy="112514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Основные требования к </a:t>
            </a:r>
            <a:r>
              <a:rPr lang="ru-RU" sz="2400" dirty="0" smtClean="0"/>
              <a:t>оборудованию и услугам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Основные требования к оборудованию и услугам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987574"/>
            <a:ext cx="4392488" cy="2880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1059582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Оказание услуг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987574"/>
            <a:ext cx="4392488" cy="2880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998607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Оборудование БАС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1534889"/>
            <a:ext cx="42484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Готовый продукт</a:t>
            </a:r>
            <a:endParaRPr lang="ru-RU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Быстрая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масштабируемость</a:t>
            </a:r>
            <a:endParaRPr lang="ru-RU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Адекватные ценовые показатели</a:t>
            </a:r>
            <a:endParaRPr lang="ru-RU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Максимальное 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пользование  компонентов и ПО отечественного производства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Открытость и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кибербезопасность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Поддержка на этапах жизненного цикла (техническое обслуживание, ремонт, подготовка персонала и пр.)</a:t>
            </a: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1563638"/>
            <a:ext cx="4248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 к требованиям, предъявляемым к оборудованию:</a:t>
            </a:r>
            <a:endParaRPr lang="ru-RU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Гарантия качественного и своевременного оказания услуг</a:t>
            </a:r>
            <a:endParaRPr lang="ru-RU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Готовность к работе по всей сети железных дорог Российской Федерации</a:t>
            </a:r>
            <a:endParaRPr lang="ru-RU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4083918"/>
            <a:ext cx="8568952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Закупка оборудования и услуг проводится в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электронной форме в соответствии с требованиями Федерального закона № 223-ФЗ, Положения о закупке товаров, работ, услуг для нужд ОАО «РЖД» и отдельными требованиями Федерального закона № 44-ФЗ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43558"/>
            <a:ext cx="5692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Единое окно инноваций ОАО «РЖД»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1203598"/>
            <a:ext cx="252028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Единое окно инновационных предложений создано для приема перспективных инновационных предложений, а также для облегчения доступа субъектов малого и среднего предпринимательства к закупкам инфраструктурных монополий и компаний с государственным участием. Система одного окна обеспечивает прием инновационных предложений и их последующее рассмотрение специалистами ОАО "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РЖД«.</a:t>
            </a:r>
            <a:endPara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http://innovation.rzd.ru/</a:t>
            </a:r>
            <a:endParaRPr lang="ru-RU" sz="1400" u="sng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3"/>
          <p:cNvSpPr>
            <a:spLocks noGrp="1"/>
          </p:cNvSpPr>
          <p:nvPr>
            <p:ph type="body" idx="1"/>
          </p:nvPr>
        </p:nvSpPr>
        <p:spPr>
          <a:xfrm>
            <a:off x="219075" y="1809751"/>
            <a:ext cx="7772400" cy="1125141"/>
          </a:xfrm>
        </p:spPr>
        <p:txBody>
          <a:bodyPr/>
          <a:lstStyle/>
          <a:p>
            <a:pPr eaLnBrk="1" hangingPunct="1"/>
            <a:r>
              <a:rPr lang="ru-RU" smtClean="0">
                <a:latin typeface="Verdana" charset="0"/>
                <a:ea typeface="Verdana" charset="0"/>
                <a:cs typeface="Verdana" charset="0"/>
              </a:rPr>
              <a:t>Спасибо за внимание</a:t>
            </a:r>
            <a:endParaRPr lang="en-US" smtClean="0">
              <a:latin typeface="Verdana" charset="0"/>
              <a:ea typeface="Verdana" charset="0"/>
              <a:cs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3"/>
          <p:cNvSpPr>
            <a:spLocks noGrp="1"/>
          </p:cNvSpPr>
          <p:nvPr>
            <p:ph type="body" idx="1"/>
          </p:nvPr>
        </p:nvSpPr>
        <p:spPr>
          <a:xfrm>
            <a:off x="219075" y="1809751"/>
            <a:ext cx="7772400" cy="1125141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600"/>
              </a:spcAft>
            </a:pPr>
            <a:r>
              <a:rPr lang="ru-RU" sz="2400" dirty="0" smtClean="0"/>
              <a:t>	Основные возможные направления применения БАС на железнодорожном транспорте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Концепция применения БАС в интересах </a:t>
            </a:r>
            <a:br>
              <a:rPr lang="ru-RU" dirty="0" smtClean="0"/>
            </a:br>
            <a:r>
              <a:rPr lang="ru-RU" dirty="0" smtClean="0"/>
              <a:t>железнодорожного транспорта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5155" y="843558"/>
            <a:ext cx="1598533" cy="2664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Инфраструктура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целостности элементов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верхнего строения пути,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состояния искусственных сооружений,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качества обогрева стрелочных переводов,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качества работ по текущему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содержанию земляного полотна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843558"/>
            <a:ext cx="1675562" cy="26487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 электроснабжения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обнаружение дефектов скреплений и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оттяжек, контроль состояния элементов опор и фундаментов, выявление загрязнения изоляторов, отклонений температурного режима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токопроводящих элементов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843558"/>
            <a:ext cx="1671519" cy="2664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Транспортная безопасность</a:t>
            </a:r>
            <a:endParaRPr lang="ru-RU" sz="10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охраняемого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периметра, предоставление оперативных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данных при составлении паспортов объектов,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проведении оценки уязвимости и разработке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планов обеспечения транспортной </a:t>
            </a:r>
            <a:r>
              <a:rPr lang="ru-RU" sz="11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безопасности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9200" y="843558"/>
            <a:ext cx="1572880" cy="26487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Строительство и реконструкция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строительства на всех этапах с оценкой объема выполненных работ, создание трехмерных моделей сооружений </a:t>
            </a:r>
            <a:b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дальнейшим контролем отклонения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проектных параметров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843559"/>
            <a:ext cx="1788779" cy="2668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Аварийно-восстановительные работы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ситуационной осведомленности при решении задач оценки ущерба, назначения сил и средств для ликвидации последствий, оперативного управления ими, прогноз развития ЧС, контроль ликвидации последствий</a:t>
            </a:r>
          </a:p>
        </p:txBody>
      </p:sp>
      <p:pic>
        <p:nvPicPr>
          <p:cNvPr id="10" name="Рисунок 9" descr="Strelki.jpg"/>
          <p:cNvPicPr>
            <a:picLocks noChangeAspect="1"/>
          </p:cNvPicPr>
          <p:nvPr/>
        </p:nvPicPr>
        <p:blipFill>
          <a:blip r:embed="rId2" cstate="print"/>
          <a:srcRect b="5191"/>
          <a:stretch>
            <a:fillRect/>
          </a:stretch>
        </p:blipFill>
        <p:spPr>
          <a:xfrm>
            <a:off x="35496" y="3575024"/>
            <a:ext cx="1900160" cy="1124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Proe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9111" y="3575024"/>
            <a:ext cx="3207416" cy="115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t="8411" b="5388"/>
          <a:stretch>
            <a:fillRect/>
          </a:stretch>
        </p:blipFill>
        <p:spPr bwMode="auto">
          <a:xfrm>
            <a:off x="1979712" y="3575024"/>
            <a:ext cx="151216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538424"/>
            <a:ext cx="432048" cy="1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8296" y="4566432"/>
            <a:ext cx="432048" cy="1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8591" y="4558896"/>
            <a:ext cx="432048" cy="1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ZALA AERO GROUP FIER"/>
          <p:cNvPicPr>
            <a:picLocks noChangeAspect="1" noChangeArrowheads="1"/>
          </p:cNvPicPr>
          <p:nvPr/>
        </p:nvPicPr>
        <p:blipFill>
          <a:blip r:embed="rId6" cstate="print"/>
          <a:srcRect t="23734"/>
          <a:stretch>
            <a:fillRect/>
          </a:stretch>
        </p:blipFill>
        <p:spPr bwMode="auto">
          <a:xfrm>
            <a:off x="6759591" y="3575024"/>
            <a:ext cx="2348913" cy="115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Концепция применения БАС в интересах</a:t>
            </a:r>
            <a:br>
              <a:rPr lang="ru-RU" dirty="0" smtClean="0"/>
            </a:br>
            <a:r>
              <a:rPr lang="ru-RU" dirty="0" smtClean="0"/>
              <a:t>железнодорожного транспорта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935694"/>
            <a:ext cx="1368152" cy="1996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err="1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Энергосбере-жение</a:t>
            </a:r>
            <a:endParaRPr lang="ru-RU" sz="1000" b="1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Мониторинг системы тепло и водоснабжения (котельные)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923397"/>
            <a:ext cx="2088232" cy="20083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Взаимодействие с грузовыми  терминалами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Оценка загрузки терминалов насыпных грузов.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очистки вагонов  перед приёмкой на сортировочной станции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(Продемонстрировано на Октябрьской ж.д. 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ст. </a:t>
            </a:r>
            <a:r>
              <a:rPr lang="ru-RU" sz="1000" dirty="0" err="1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Лужская</a:t>
            </a:r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915566"/>
            <a:ext cx="1106733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Связь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ретрансляции связи при работе в окне в условиях отсутствия связи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8157" y="915566"/>
            <a:ext cx="1165771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выполнения </a:t>
            </a:r>
            <a:r>
              <a:rPr lang="ru-RU" sz="1000" b="1" dirty="0" err="1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строитель-ных</a:t>
            </a:r>
            <a:r>
              <a:rPr lang="ru-RU" sz="10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работ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Мониторинг работы в окнах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(Продемонстрировано в г. Екатеринбург)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915566"/>
            <a:ext cx="1224136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Доставка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Доставка грузов и документов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(Продемонстрировано на Октябрьской ж.д. 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ст. </a:t>
            </a:r>
            <a:r>
              <a:rPr lang="ru-RU" sz="1000" dirty="0" err="1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Лужская</a:t>
            </a:r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pic>
        <p:nvPicPr>
          <p:cNvPr id="9" name="Рисунок 8" descr="Доста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4833" y="3651870"/>
            <a:ext cx="1891663" cy="1111667"/>
          </a:xfrm>
          <a:prstGeom prst="rect">
            <a:avLst/>
          </a:prstGeom>
        </p:spPr>
      </p:pic>
      <p:pic>
        <p:nvPicPr>
          <p:cNvPr id="11" name="Рисунок 10" descr="Оценка загрузки терминал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1623" y="3651870"/>
            <a:ext cx="2112523" cy="1103020"/>
          </a:xfrm>
          <a:prstGeom prst="rect">
            <a:avLst/>
          </a:prstGeom>
        </p:spPr>
      </p:pic>
      <p:pic>
        <p:nvPicPr>
          <p:cNvPr id="12" name="Рисунок 11" descr="Обследование котельны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5939" y="3651870"/>
            <a:ext cx="1440161" cy="1080120"/>
          </a:xfrm>
          <a:prstGeom prst="rect">
            <a:avLst/>
          </a:prstGeom>
        </p:spPr>
      </p:pic>
      <p:pic>
        <p:nvPicPr>
          <p:cNvPr id="13" name="Рисунок 12" descr="Связ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3651870"/>
            <a:ext cx="1625181" cy="1080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504" y="915566"/>
            <a:ext cx="1224136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err="1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Обследова-ние</a:t>
            </a:r>
            <a:r>
              <a:rPr lang="ru-RU" sz="10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мостов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Оценка технического состояния железнодорожных мостов</a:t>
            </a:r>
          </a:p>
        </p:txBody>
      </p:sp>
      <p:pic>
        <p:nvPicPr>
          <p:cNvPr id="16" name="Рисунок 15" descr="Мос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3678210"/>
            <a:ext cx="1584176" cy="1056646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603515"/>
            <a:ext cx="432048" cy="1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440" y="4587974"/>
            <a:ext cx="432048" cy="1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3"/>
          <p:cNvSpPr>
            <a:spLocks noGrp="1"/>
          </p:cNvSpPr>
          <p:nvPr>
            <p:ph type="body" idx="1"/>
          </p:nvPr>
        </p:nvSpPr>
        <p:spPr>
          <a:xfrm>
            <a:off x="219075" y="1809751"/>
            <a:ext cx="7772400" cy="112514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ru-RU" sz="2400" dirty="0" smtClean="0"/>
              <a:t>	Проработанные и реализованные направления применения БАС</a:t>
            </a:r>
          </a:p>
          <a:p>
            <a:pPr marL="342900" indent="-342900">
              <a:spcAft>
                <a:spcPts val="600"/>
              </a:spcAft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72200" y="1203598"/>
            <a:ext cx="2520280" cy="3528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Использование БАС при проведении </a:t>
            </a:r>
            <a:br>
              <a:rPr lang="ru-RU" dirty="0" smtClean="0"/>
            </a:br>
            <a:r>
              <a:rPr lang="ru-RU" dirty="0" smtClean="0"/>
              <a:t>аварийно-восстановительных работ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1203598"/>
            <a:ext cx="2520280" cy="3528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1214631"/>
            <a:ext cx="755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Этап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1214631"/>
            <a:ext cx="755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Этап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1606610"/>
            <a:ext cx="2304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программы и методики испытаний БАС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Проведение испытаний БАС</a:t>
            </a: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1635646"/>
            <a:ext cx="23762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Актуализация технических требований ОАО «РЖД» к БАС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 регламента по использованию БАС в составе восстановительного поезда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Технология использования БАС в составе восстановительного поезда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Технико-экономические расчёты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Подготовка предложений по внесению изменений в ФП ИВП РФ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Отчёт с рекомендациями</a:t>
            </a: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1203598"/>
            <a:ext cx="2520280" cy="3528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7252" y="1214631"/>
            <a:ext cx="225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Предварительный этап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1606897"/>
            <a:ext cx="230425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Анализ рынка БАС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основных технических требований к БАС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Встреча с представителями  Ассоциации «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Аэронет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и производителями БАС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Переговоры с представителями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Росавиации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Минтранс о правовых аспектах применения БАС на ж.д. транспорте в оперативном режиме</a:t>
            </a: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Предварительные сценарии использования</a:t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44008" y="771550"/>
            <a:ext cx="0" cy="4104456"/>
          </a:xfrm>
          <a:prstGeom prst="line">
            <a:avLst/>
          </a:prstGeom>
          <a:ln w="476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Беспилотники технология самолё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453520"/>
            <a:ext cx="3816424" cy="4409516"/>
          </a:xfrm>
          <a:prstGeom prst="rect">
            <a:avLst/>
          </a:prstGeom>
        </p:spPr>
      </p:pic>
      <p:pic>
        <p:nvPicPr>
          <p:cNvPr id="19" name="Рисунок 18" descr="Беспилотники технология вертолё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63379"/>
            <a:ext cx="3528392" cy="44221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496" y="471031"/>
            <a:ext cx="1584176" cy="10926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Технологическая схема с базированием БАС в стационарных точках</a:t>
            </a:r>
            <a:endParaRPr lang="ru-RU" sz="1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52320" y="483518"/>
            <a:ext cx="1656184" cy="1292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Технологическая схема с базированием БАС на восстановительном поезде</a:t>
            </a:r>
            <a:endParaRPr lang="ru-RU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>
            <a:spLocks noGrp="1"/>
          </p:cNvSpPr>
          <p:nvPr>
            <p:ph type="title"/>
          </p:nvPr>
        </p:nvSpPr>
        <p:spPr>
          <a:xfrm>
            <a:off x="0" y="11716"/>
            <a:ext cx="9144000" cy="7598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Участники испытаний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1556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об участии в испытаниях БАС в составе восстановительных поездов направлены в следующие адреса: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Ассоциация производителей и 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эксплуатантов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беспилотных авиационных систем «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Аэронет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»;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ООО «ПТЕРО»,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ООО «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Геоскан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»,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ООО «ЦСТ» (входит в АО «Концерн «Калашников»),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ООО «ФИНКО»,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ЗАО «Многоцелевые беспилотные комплексы», 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ООО «Специальный технологический центр», 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АО «ЭНИКС», 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ООО «НПО «Ижевские беспилотные системы», 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ООО «ОКБ УЗГА»;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ООО «Беспилотные системы»;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ООО «Небесная механика».</a:t>
            </a:r>
          </a:p>
          <a:p>
            <a:endPara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результатам предварительного ознакомления с основными техническими требованиями ОАО «РЖД» 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отечественных и зарубежных производителей подали заявки на участие в испытаниях 11 моделей БАС.   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 начала испытаний, две заявки были отозваны.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20175</TotalTime>
  <Words>1574</Words>
  <Application>Microsoft Office PowerPoint</Application>
  <PresentationFormat>Экран (16:9)</PresentationFormat>
  <Paragraphs>278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Вопросы применения БАС при решении задач железнодорожного транспорта</vt:lpstr>
      <vt:lpstr>План доклада </vt:lpstr>
      <vt:lpstr>Слайд 3</vt:lpstr>
      <vt:lpstr>Концепция применения БАС в интересах  железнодорожного транспорта</vt:lpstr>
      <vt:lpstr>Концепция применения БАС в интересах железнодорожного транспорта</vt:lpstr>
      <vt:lpstr>Слайд 6</vt:lpstr>
      <vt:lpstr>Использование БАС при проведении  аварийно-восстановительных работ</vt:lpstr>
      <vt:lpstr>Предварительные сценарии использования </vt:lpstr>
      <vt:lpstr>Участники испытаний</vt:lpstr>
      <vt:lpstr>БАС, принявшие участие в испытаниях </vt:lpstr>
      <vt:lpstr>Этапы натурных испытаний БАС</vt:lpstr>
      <vt:lpstr>Схема использования БАС самолётного типа</vt:lpstr>
      <vt:lpstr>Схема использования БАС мультикоптерного типа</vt:lpstr>
      <vt:lpstr>Выводы по БАС самолётного типа</vt:lpstr>
      <vt:lpstr>Выводы по БАС мультикоптерного типа</vt:lpstr>
      <vt:lpstr>Основные технические требования к БАС для оснащения восстановительных поездов</vt:lpstr>
      <vt:lpstr>Внесение изменений в ФП ИВП</vt:lpstr>
      <vt:lpstr>Внесение изменений в ФП ИВП</vt:lpstr>
      <vt:lpstr>Штатное применение БАС при решении задач железнодорожного транспорта</vt:lpstr>
      <vt:lpstr>Слайд 20</vt:lpstr>
      <vt:lpstr>Автоматизированная система управления эксплуатацией БАС</vt:lpstr>
      <vt:lpstr>Информационно-управляющая система штаба по ликвидации ЧС</vt:lpstr>
      <vt:lpstr>Концепция применения БАС в интересах ОАО «РЖД»</vt:lpstr>
      <vt:lpstr>Слайд 24</vt:lpstr>
      <vt:lpstr>Основные требования к оборудованию и услугам</vt:lpstr>
      <vt:lpstr>Единое окно инноваций ОАО «РЖД»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a.karelov</cp:lastModifiedBy>
  <cp:revision>599</cp:revision>
  <dcterms:created xsi:type="dcterms:W3CDTF">2011-05-23T14:04:51Z</dcterms:created>
  <dcterms:modified xsi:type="dcterms:W3CDTF">2019-06-20T14:49:54Z</dcterms:modified>
</cp:coreProperties>
</file>